
<file path=[Content_Types].xml><?xml version="1.0" encoding="utf-8"?>
<Types xmlns="http://schemas.openxmlformats.org/package/2006/content-types">
  <Default Extension="bin" ContentType="image/unknown"/>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6"/>
  </p:notesMasterIdLst>
  <p:sldIdLst>
    <p:sldId id="256" r:id="rId2"/>
    <p:sldId id="290" r:id="rId3"/>
    <p:sldId id="283" r:id="rId4"/>
    <p:sldId id="257" r:id="rId5"/>
    <p:sldId id="258" r:id="rId6"/>
    <p:sldId id="260" r:id="rId7"/>
    <p:sldId id="262" r:id="rId8"/>
    <p:sldId id="263" r:id="rId9"/>
    <p:sldId id="264" r:id="rId10"/>
    <p:sldId id="265" r:id="rId11"/>
    <p:sldId id="261" r:id="rId12"/>
    <p:sldId id="273" r:id="rId13"/>
    <p:sldId id="272" r:id="rId14"/>
    <p:sldId id="266" r:id="rId15"/>
    <p:sldId id="285" r:id="rId16"/>
    <p:sldId id="267" r:id="rId17"/>
    <p:sldId id="284" r:id="rId18"/>
    <p:sldId id="268" r:id="rId19"/>
    <p:sldId id="269" r:id="rId20"/>
    <p:sldId id="270" r:id="rId21"/>
    <p:sldId id="271" r:id="rId22"/>
    <p:sldId id="274" r:id="rId23"/>
    <p:sldId id="275" r:id="rId24"/>
    <p:sldId id="276" r:id="rId25"/>
    <p:sldId id="277" r:id="rId26"/>
    <p:sldId id="278" r:id="rId27"/>
    <p:sldId id="279" r:id="rId28"/>
    <p:sldId id="280" r:id="rId29"/>
    <p:sldId id="281" r:id="rId30"/>
    <p:sldId id="282"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87F55-87BB-4EEB-B35C-47D6027BB848}" v="1" dt="2026-04-12T21:01:23.06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1639D-F81D-4955-9AF6-2FD9860C25A1}" type="datetimeFigureOut">
              <a:rPr lang="fr-FR" smtClean="0"/>
              <a:t>12/04/2026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BC861-0670-4037-B2FC-F6B69D9F4DB5}" type="slidenum">
              <a:rPr lang="fr-FR" smtClean="0"/>
              <a:t>‹N°›</a:t>
            </a:fld>
            <a:endParaRPr lang="fr-FR"/>
          </a:p>
        </p:txBody>
      </p:sp>
    </p:spTree>
    <p:extLst>
      <p:ext uri="{BB962C8B-B14F-4D97-AF65-F5344CB8AC3E}">
        <p14:creationId xmlns:p14="http://schemas.microsoft.com/office/powerpoint/2010/main" val="69112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4BC861-0670-4037-B2FC-F6B69D9F4DB5}" type="slidenum">
              <a:rPr lang="fr-FR" smtClean="0"/>
              <a:t>18</a:t>
            </a:fld>
            <a:endParaRPr lang="fr-FR"/>
          </a:p>
        </p:txBody>
      </p:sp>
    </p:spTree>
    <p:extLst>
      <p:ext uri="{BB962C8B-B14F-4D97-AF65-F5344CB8AC3E}">
        <p14:creationId xmlns:p14="http://schemas.microsoft.com/office/powerpoint/2010/main" val="116561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50210F2-E70B-460D-9BCE-5B07120C006B}" type="datetimeFigureOut">
              <a:rPr lang="fr-FR" smtClean="0"/>
              <a:t>12/04/2026</a:t>
            </a:fld>
            <a:endParaRPr lang="fr-F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F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07516E-8E4E-4B78-A4FA-613A9C461D70}"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70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50210F2-E70B-460D-9BCE-5B07120C006B}"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34060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50210F2-E70B-460D-9BCE-5B07120C006B}"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14489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50210F2-E70B-460D-9BCE-5B07120C006B}"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286549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50210F2-E70B-460D-9BCE-5B07120C006B}"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07516E-8E4E-4B78-A4FA-613A9C461D70}"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5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50210F2-E70B-460D-9BCE-5B07120C006B}" type="datetimeFigureOut">
              <a:rPr lang="fr-FR" smtClean="0"/>
              <a:t>12/04/2026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396387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50210F2-E70B-460D-9BCE-5B07120C006B}" type="datetimeFigureOut">
              <a:rPr lang="fr-FR" smtClean="0"/>
              <a:t>12/04/2026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111726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50210F2-E70B-460D-9BCE-5B07120C006B}" type="datetimeFigureOut">
              <a:rPr lang="fr-FR" smtClean="0"/>
              <a:t>12/04/2026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175005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210F2-E70B-460D-9BCE-5B07120C006B}" type="datetimeFigureOut">
              <a:rPr lang="fr-FR" smtClean="0"/>
              <a:t>12/04/2026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105097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0210F2-E70B-460D-9BCE-5B07120C006B}" type="datetimeFigureOut">
              <a:rPr lang="fr-FR" smtClean="0"/>
              <a:t>12/04/2026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234345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0210F2-E70B-460D-9BCE-5B07120C006B}" type="datetimeFigureOut">
              <a:rPr lang="fr-FR" smtClean="0"/>
              <a:t>12/04/2026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07516E-8E4E-4B78-A4FA-613A9C461D70}" type="slidenum">
              <a:rPr lang="fr-FR" smtClean="0"/>
              <a:t>‹N°›</a:t>
            </a:fld>
            <a:endParaRPr lang="fr-FR"/>
          </a:p>
        </p:txBody>
      </p:sp>
    </p:spTree>
    <p:extLst>
      <p:ext uri="{BB962C8B-B14F-4D97-AF65-F5344CB8AC3E}">
        <p14:creationId xmlns:p14="http://schemas.microsoft.com/office/powerpoint/2010/main" val="32898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50210F2-E70B-460D-9BCE-5B07120C006B}" type="datetimeFigureOut">
              <a:rPr lang="fr-FR" smtClean="0"/>
              <a:t>12/04/2026</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707516E-8E4E-4B78-A4FA-613A9C461D70}" type="slidenum">
              <a:rPr lang="fr-FR" smtClean="0"/>
              <a:t>‹N°›</a:t>
            </a:fld>
            <a:endParaRPr lang="fr-FR"/>
          </a:p>
        </p:txBody>
      </p:sp>
    </p:spTree>
    <p:extLst>
      <p:ext uri="{BB962C8B-B14F-4D97-AF65-F5344CB8AC3E}">
        <p14:creationId xmlns:p14="http://schemas.microsoft.com/office/powerpoint/2010/main" val="28338471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ixabay.com/fr/signalisation-attention-38589/"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pixabay.com/fr/signalisation-attention-38589/"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freepngimg.com/png/37032-honey-clip-art"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png"/><Relationship Id="rId18" Type="http://schemas.openxmlformats.org/officeDocument/2006/relationships/image" Target="../media/image1.gif"/><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hyperlink" Target="https://pixabay.com/fr/mobile-t%C3%A9l%C3%A9phone-la-communication-157065/" TargetMode="External"/><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ng.com/ck/a?!&amp;&amp;p=067c2cf1d598dcedc3ec4b5b0018a65ab95ca2ec93fedd15324f0e57c6fb134bJmltdHM9MTc3MTcxODQwMA&amp;ptn=3&amp;ver=2&amp;hsh=4&amp;fclid=087693dd-1a57-66b1-2e66-85361b69675c&amp;u=a1aHR0cHM6Ly9mcmVsb25zLWFzaWF0aXF1ZXMuZnIvYWN0dWFsaXRlLzEwOC9GcmVsb24tYXNpYXRpcXVlLTotcmVnbGVtZW50YXRpb24tZnJhbmNhaXNlLTIwMjUtLWNlLXF1aWwtZmF1dC1zYXZvaXI&amp;ntb=1" TargetMode="External"/><Relationship Id="rId2" Type="http://schemas.openxmlformats.org/officeDocument/2006/relationships/hyperlink" Target="https://www.bing.com/ck/a?!&amp;&amp;p=5878289d585888b0bcee51517634dbfb5f3c78a6c233669477a7b1e3d8372c96JmltdHM9MTc3MTcxODQwMA&amp;ptn=3&amp;ver=2&amp;hsh=4&amp;fclid=087693dd-1a57-66b1-2e66-85361b69675c&amp;u=a1aHR0cHM6Ly93d3cubGVnaWZyYW5jZS5nb3V2LmZyL2pvcmYvaWQvSk9SRlRFWFQwMDAwNTEzMjkwNTI&amp;ntb=1"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lefrelon.com/" TargetMode="Externa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4.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hyperlink" Target="https://dansnotremaison.com/trucs-astuces-et-bricolage/trucs-pour-la-maison/comment-se-debarrasser-des-guepes-et-abeilles-a-la-maison/"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https://www.flickr.com/photos/jac31/52187346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fredon.fr/bourgogne-franche-comte/sites/default/files/Protocole%20aide%20Fonds%20Vert_2025-3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kisskissbankbank.com/fr/projects/locnest-une-solution-libre-pour-localiser-les-nids-de-frelons-asiatiques" TargetMode="External"/><Relationship Id="rId2" Type="http://schemas.openxmlformats.org/officeDocument/2006/relationships/hyperlink" Target="https://allo-frelons.fr/traquer-nid-frelon-asiatique-balise-radio" TargetMode="Externa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4.pn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gi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ebsgoogle.blogspot.com/2014/11/el-telefono-11879-no-tiene-limite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culturacientifica.com/evento/2016/1/12/la-avispa-asiati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7.png"/><Relationship Id="rId7" Type="http://schemas.openxmlformats.org/officeDocument/2006/relationships/hyperlink" Target="https://creativecommons.org/licenses/by-nc-nd/3.0/" TargetMode="External"/><Relationship Id="rId12" Type="http://schemas.openxmlformats.org/officeDocument/2006/relationships/hyperlink" Target="https://creativecommons.org/licenses/by-nc/3.0/" TargetMode="Externa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s://www.flickr.com/photos/jac31/5218734640/" TargetMode="External"/><Relationship Id="rId11" Type="http://schemas.openxmlformats.org/officeDocument/2006/relationships/hyperlink" Target="https://www.flickr.com/photos/93385899@N02/30732734506" TargetMode="External"/><Relationship Id="rId5" Type="http://schemas.openxmlformats.org/officeDocument/2006/relationships/image" Target="../media/image9.jpeg"/><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hyperlink" Target="https://www.facebook.com/Ville.de.Namur/photos/complet-lutte-contre-le-frelon-asiatique-informez-vous-le-frelon-asiatique-repr%C3%A9/13234107364826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31514-22D2-C272-F2E1-531A30851834}"/>
              </a:ext>
            </a:extLst>
          </p:cNvPr>
          <p:cNvSpPr>
            <a:spLocks noGrp="1"/>
          </p:cNvSpPr>
          <p:nvPr>
            <p:ph type="ctrTitle"/>
          </p:nvPr>
        </p:nvSpPr>
        <p:spPr>
          <a:xfrm>
            <a:off x="1048834" y="447298"/>
            <a:ext cx="10265943" cy="4250063"/>
          </a:xfrm>
        </p:spPr>
        <p:txBody>
          <a:bodyPr>
            <a:normAutofit/>
          </a:bodyPr>
          <a:lstStyle/>
          <a:p>
            <a:r>
              <a:rPr lang="fr-FR" dirty="0">
                <a:solidFill>
                  <a:schemeClr val="accent4">
                    <a:lumMod val="75000"/>
                  </a:schemeClr>
                </a:solidFill>
              </a:rPr>
              <a:t>5-TRAQUE DES NIDS DE FRELONS ASIATIQUES</a:t>
            </a:r>
            <a:br>
              <a:rPr lang="fr-FR" dirty="0">
                <a:solidFill>
                  <a:schemeClr val="accent4">
                    <a:lumMod val="75000"/>
                  </a:schemeClr>
                </a:solidFill>
              </a:rPr>
            </a:br>
            <a:r>
              <a:rPr lang="fr-FR" dirty="0">
                <a:solidFill>
                  <a:schemeClr val="accent4">
                    <a:lumMod val="75000"/>
                  </a:schemeClr>
                </a:solidFill>
              </a:rPr>
              <a:t>SELON LA TECHNIQUE DIT DU « POT »</a:t>
            </a:r>
          </a:p>
        </p:txBody>
      </p:sp>
      <p:pic>
        <p:nvPicPr>
          <p:cNvPr id="5" name="Image 4" descr="Une image contenant cercle, dessin humoristique, oiseau&#10;&#10;Le contenu généré par l’IA peut être incorrect.">
            <a:extLst>
              <a:ext uri="{FF2B5EF4-FFF2-40B4-BE49-F238E27FC236}">
                <a16:creationId xmlns:a16="http://schemas.microsoft.com/office/drawing/2014/main" id="{51B0DEED-96C9-7B0B-0617-793031A3A9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154" y="32832"/>
            <a:ext cx="1229033" cy="1240007"/>
          </a:xfrm>
          <a:prstGeom prst="rect">
            <a:avLst/>
          </a:prstGeom>
        </p:spPr>
      </p:pic>
      <p:pic>
        <p:nvPicPr>
          <p:cNvPr id="7" name="Image 6" descr="Une image contenant invertébré, vermine, Insecte à ailes membraneuses, arthropode&#10;&#10;Le contenu généré par l’IA peut être incorrect.">
            <a:extLst>
              <a:ext uri="{FF2B5EF4-FFF2-40B4-BE49-F238E27FC236}">
                <a16:creationId xmlns:a16="http://schemas.microsoft.com/office/drawing/2014/main" id="{874A6ECF-7CF1-B466-F9E2-67B23F22F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354598">
            <a:off x="8743636" y="3490120"/>
            <a:ext cx="3467508" cy="3284637"/>
          </a:xfrm>
          <a:prstGeom prst="rect">
            <a:avLst/>
          </a:prstGeom>
        </p:spPr>
      </p:pic>
    </p:spTree>
    <p:extLst>
      <p:ext uri="{BB962C8B-B14F-4D97-AF65-F5344CB8AC3E}">
        <p14:creationId xmlns:p14="http://schemas.microsoft.com/office/powerpoint/2010/main" val="150691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946C0-23EC-192C-6079-309BEFF8C6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CF36D9-BFF0-90B8-05A4-900D515A84A3}"/>
              </a:ext>
            </a:extLst>
          </p:cNvPr>
          <p:cNvSpPr>
            <a:spLocks noGrp="1"/>
          </p:cNvSpPr>
          <p:nvPr>
            <p:ph type="title"/>
          </p:nvPr>
        </p:nvSpPr>
        <p:spPr>
          <a:xfrm>
            <a:off x="1544320" y="0"/>
            <a:ext cx="9403080" cy="1356360"/>
          </a:xfrm>
        </p:spPr>
        <p:txBody>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 1</a:t>
            </a:r>
            <a:r>
              <a:rPr lang="fr-FR" b="1" baseline="30000" dirty="0">
                <a:solidFill>
                  <a:schemeClr val="accent4">
                    <a:lumMod val="50000"/>
                  </a:schemeClr>
                </a:solidFill>
                <a:latin typeface="Aharoni" panose="02010803020104030203" pitchFamily="2" charset="-79"/>
                <a:cs typeface="Aharoni" panose="02010803020104030203" pitchFamily="2" charset="-79"/>
              </a:rPr>
              <a:t>er</a:t>
            </a:r>
            <a:r>
              <a:rPr lang="fr-FR" b="1" dirty="0">
                <a:solidFill>
                  <a:schemeClr val="accent4">
                    <a:lumMod val="50000"/>
                  </a:schemeClr>
                </a:solidFill>
                <a:latin typeface="Aharoni" panose="02010803020104030203" pitchFamily="2" charset="-79"/>
                <a:cs typeface="Aharoni" panose="02010803020104030203" pitchFamily="2" charset="-79"/>
              </a:rPr>
              <a:t> calcul de la distance approximative du nid</a:t>
            </a:r>
          </a:p>
        </p:txBody>
      </p:sp>
      <p:pic>
        <p:nvPicPr>
          <p:cNvPr id="5" name="Espace réservé du contenu 4" descr="Une image contenant cercle, dessin humoristique, oiseau&#10;&#10;Le contenu généré par l’IA peut être incorrect.">
            <a:extLst>
              <a:ext uri="{FF2B5EF4-FFF2-40B4-BE49-F238E27FC236}">
                <a16:creationId xmlns:a16="http://schemas.microsoft.com/office/drawing/2014/main" id="{93E59D8F-DAB2-E944-07ED-47ABB731DA7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0533388">
            <a:off x="27240" y="-19593"/>
            <a:ext cx="1623977" cy="1638477"/>
          </a:xfrm>
          <a:prstGeom prst="rect">
            <a:avLst/>
          </a:prstGeom>
        </p:spPr>
      </p:pic>
      <p:pic>
        <p:nvPicPr>
          <p:cNvPr id="7" name="Image 6" descr="Une image contenant invertébré, vermine, Insecte à ailes membraneuses, arthropode&#10;&#10;Le contenu généré par l’IA peut être incorrect.">
            <a:extLst>
              <a:ext uri="{FF2B5EF4-FFF2-40B4-BE49-F238E27FC236}">
                <a16:creationId xmlns:a16="http://schemas.microsoft.com/office/drawing/2014/main" id="{5CA51F56-A135-EC0F-3C83-31C50E5BC9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60559">
            <a:off x="10665053" y="-248348"/>
            <a:ext cx="1811428" cy="1715896"/>
          </a:xfrm>
          <a:prstGeom prst="rect">
            <a:avLst/>
          </a:prstGeom>
        </p:spPr>
      </p:pic>
      <p:sp>
        <p:nvSpPr>
          <p:cNvPr id="3" name="ZoneTexte 2">
            <a:extLst>
              <a:ext uri="{FF2B5EF4-FFF2-40B4-BE49-F238E27FC236}">
                <a16:creationId xmlns:a16="http://schemas.microsoft.com/office/drawing/2014/main" id="{F939BE5A-F7C4-30B4-C9FE-A31C20561D3C}"/>
              </a:ext>
            </a:extLst>
          </p:cNvPr>
          <p:cNvSpPr txBox="1"/>
          <p:nvPr/>
        </p:nvSpPr>
        <p:spPr>
          <a:xfrm>
            <a:off x="364287" y="1473457"/>
            <a:ext cx="11206480" cy="6317114"/>
          </a:xfrm>
          <a:prstGeom prst="rect">
            <a:avLst/>
          </a:prstGeom>
          <a:noFill/>
        </p:spPr>
        <p:txBody>
          <a:bodyPr wrap="square" rtlCol="0">
            <a:spAutoFit/>
          </a:bodyPr>
          <a:lstStyle/>
          <a:p>
            <a:r>
              <a:rPr lang="fr-FR" sz="2800" b="1" dirty="0"/>
              <a:t>Si la vitesse est le rapport de la distance sur le temps on en déduit que la distance c’est vitesse par le temps.</a:t>
            </a:r>
          </a:p>
          <a:p>
            <a:endParaRPr lang="fr-FR" sz="1050" b="1" dirty="0"/>
          </a:p>
          <a:p>
            <a:r>
              <a:rPr lang="fr-FR" sz="2800" b="1" dirty="0">
                <a:solidFill>
                  <a:schemeClr val="accent4">
                    <a:lumMod val="75000"/>
                  </a:schemeClr>
                </a:solidFill>
              </a:rPr>
              <a:t>Vitesse  =  </a:t>
            </a:r>
            <a:r>
              <a:rPr lang="fr-FR" sz="2800" b="1" u="sng" dirty="0">
                <a:solidFill>
                  <a:schemeClr val="accent4">
                    <a:lumMod val="75000"/>
                  </a:schemeClr>
                </a:solidFill>
              </a:rPr>
              <a:t>Distance </a:t>
            </a:r>
            <a:r>
              <a:rPr lang="fr-FR" sz="2800" b="1" dirty="0"/>
              <a:t>               soit     </a:t>
            </a:r>
            <a:r>
              <a:rPr lang="fr-FR" sz="2800" b="1" dirty="0">
                <a:solidFill>
                  <a:schemeClr val="accent4">
                    <a:lumMod val="75000"/>
                  </a:schemeClr>
                </a:solidFill>
              </a:rPr>
              <a:t>Distance = Vitesse x Temps</a:t>
            </a:r>
          </a:p>
          <a:p>
            <a:r>
              <a:rPr lang="fr-FR" sz="2800" b="1" dirty="0"/>
              <a:t>                       </a:t>
            </a:r>
            <a:r>
              <a:rPr lang="fr-FR" sz="2800" b="1" dirty="0">
                <a:solidFill>
                  <a:schemeClr val="accent4">
                    <a:lumMod val="75000"/>
                  </a:schemeClr>
                </a:solidFill>
              </a:rPr>
              <a:t>Temps</a:t>
            </a:r>
          </a:p>
          <a:p>
            <a:endParaRPr lang="fr-FR" sz="1400" b="1" dirty="0"/>
          </a:p>
          <a:p>
            <a:r>
              <a:rPr lang="fr-FR" sz="2800" b="1" dirty="0"/>
              <a:t>Appliquons :    Temps d’un aller retour entre le Pot et le nid : 3 mn</a:t>
            </a:r>
          </a:p>
          <a:p>
            <a:endParaRPr lang="fr-FR" sz="2800" b="1" dirty="0"/>
          </a:p>
          <a:p>
            <a:r>
              <a:rPr lang="fr-FR" sz="2800" b="1" dirty="0"/>
              <a:t>Le FA a donc parcouru  :   </a:t>
            </a:r>
            <a:r>
              <a:rPr lang="fr-FR" sz="2800" b="1" u="sng" dirty="0"/>
              <a:t>20 km/h    </a:t>
            </a:r>
            <a:r>
              <a:rPr lang="fr-FR" sz="2800" b="1" dirty="0"/>
              <a:t>x (3 x60s) =  </a:t>
            </a:r>
            <a:r>
              <a:rPr lang="fr-FR" sz="2800" b="1" dirty="0">
                <a:solidFill>
                  <a:schemeClr val="accent4">
                    <a:lumMod val="75000"/>
                  </a:schemeClr>
                </a:solidFill>
              </a:rPr>
              <a:t>1.000 m</a:t>
            </a:r>
            <a:r>
              <a:rPr lang="fr-FR" sz="2800" b="1" dirty="0"/>
              <a:t> sur son A &amp; R</a:t>
            </a:r>
          </a:p>
          <a:p>
            <a:r>
              <a:rPr lang="fr-FR" sz="2800" b="1" dirty="0"/>
              <a:t>                                                         3,6</a:t>
            </a:r>
          </a:p>
          <a:p>
            <a:r>
              <a:rPr lang="fr-FR" sz="2800" b="1" dirty="0"/>
              <a:t>20 / 3,6 = 5,55 m/s                      5,5  x 180 s  = 1000 m</a:t>
            </a:r>
          </a:p>
          <a:p>
            <a:endParaRPr lang="fr-FR" b="1" dirty="0"/>
          </a:p>
          <a:p>
            <a:r>
              <a:rPr lang="fr-FR" sz="2800" b="1" dirty="0"/>
              <a:t>Le nid se trouve à environ  1000/ 2 = 500 m du Pot appât</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45587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43644-1971-991A-34D1-058C7494AEE2}"/>
              </a:ext>
            </a:extLst>
          </p:cNvPr>
          <p:cNvSpPr>
            <a:spLocks noGrp="1"/>
          </p:cNvSpPr>
          <p:nvPr>
            <p:ph type="title"/>
          </p:nvPr>
        </p:nvSpPr>
        <p:spPr>
          <a:xfrm>
            <a:off x="846312" y="167147"/>
            <a:ext cx="10064053" cy="993059"/>
          </a:xfrm>
        </p:spPr>
        <p:txBody>
          <a:bodyPr>
            <a:noAutofit/>
          </a:bodyPr>
          <a:lstStyle/>
          <a:p>
            <a:pPr algn="ctr"/>
            <a:r>
              <a:rPr lang="fr-FR" sz="3200" b="1" dirty="0">
                <a:solidFill>
                  <a:schemeClr val="accent4">
                    <a:lumMod val="50000"/>
                  </a:schemeClr>
                </a:solidFill>
              </a:rPr>
              <a:t> TABLE DE CALCUL  DE LA DISTANCE EN FONCTION DU TEMPS DE VOL D’UN A &amp; R DE  FA entre le POT et le Nid</a:t>
            </a:r>
          </a:p>
        </p:txBody>
      </p:sp>
      <p:graphicFrame>
        <p:nvGraphicFramePr>
          <p:cNvPr id="4" name="Espace réservé du contenu 3">
            <a:extLst>
              <a:ext uri="{FF2B5EF4-FFF2-40B4-BE49-F238E27FC236}">
                <a16:creationId xmlns:a16="http://schemas.microsoft.com/office/drawing/2014/main" id="{DEC9E63C-4CA5-7D37-F159-1E14DBD1DCB0}"/>
              </a:ext>
            </a:extLst>
          </p:cNvPr>
          <p:cNvGraphicFramePr>
            <a:graphicFrameLocks noGrp="1"/>
          </p:cNvGraphicFramePr>
          <p:nvPr>
            <p:ph idx="1"/>
            <p:extLst>
              <p:ext uri="{D42A27DB-BD31-4B8C-83A1-F6EECF244321}">
                <p14:modId xmlns:p14="http://schemas.microsoft.com/office/powerpoint/2010/main" val="821560563"/>
              </p:ext>
            </p:extLst>
          </p:nvPr>
        </p:nvGraphicFramePr>
        <p:xfrm>
          <a:off x="630002" y="1160206"/>
          <a:ext cx="10064054" cy="5461000"/>
        </p:xfrm>
        <a:graphic>
          <a:graphicData uri="http://schemas.openxmlformats.org/drawingml/2006/table">
            <a:tbl>
              <a:tblPr firstRow="1" bandRow="1">
                <a:tableStyleId>{5C22544A-7EE6-4342-B048-85BDC9FD1C3A}</a:tableStyleId>
              </a:tblPr>
              <a:tblGrid>
                <a:gridCol w="1944797">
                  <a:extLst>
                    <a:ext uri="{9D8B030D-6E8A-4147-A177-3AD203B41FA5}">
                      <a16:colId xmlns:a16="http://schemas.microsoft.com/office/drawing/2014/main" val="3637336842"/>
                    </a:ext>
                  </a:extLst>
                </a:gridCol>
                <a:gridCol w="2593259">
                  <a:extLst>
                    <a:ext uri="{9D8B030D-6E8A-4147-A177-3AD203B41FA5}">
                      <a16:colId xmlns:a16="http://schemas.microsoft.com/office/drawing/2014/main" val="1144229165"/>
                    </a:ext>
                  </a:extLst>
                </a:gridCol>
                <a:gridCol w="2594834">
                  <a:extLst>
                    <a:ext uri="{9D8B030D-6E8A-4147-A177-3AD203B41FA5}">
                      <a16:colId xmlns:a16="http://schemas.microsoft.com/office/drawing/2014/main" val="522766968"/>
                    </a:ext>
                  </a:extLst>
                </a:gridCol>
                <a:gridCol w="2931164">
                  <a:extLst>
                    <a:ext uri="{9D8B030D-6E8A-4147-A177-3AD203B41FA5}">
                      <a16:colId xmlns:a16="http://schemas.microsoft.com/office/drawing/2014/main" val="1789423870"/>
                    </a:ext>
                  </a:extLst>
                </a:gridCol>
              </a:tblGrid>
              <a:tr h="370840">
                <a:tc>
                  <a:txBody>
                    <a:bodyPr/>
                    <a:lstStyle/>
                    <a:p>
                      <a:pPr algn="ctr"/>
                      <a:r>
                        <a:rPr lang="fr-FR" dirty="0">
                          <a:solidFill>
                            <a:schemeClr val="accent4">
                              <a:lumMod val="50000"/>
                            </a:schemeClr>
                          </a:solidFill>
                        </a:rPr>
                        <a:t>Temps mesuré en secondes  / Mn</a:t>
                      </a:r>
                    </a:p>
                  </a:txBody>
                  <a:tcPr>
                    <a:solidFill>
                      <a:schemeClr val="accent4">
                        <a:lumMod val="20000"/>
                        <a:lumOff val="80000"/>
                      </a:schemeClr>
                    </a:solidFill>
                  </a:tcPr>
                </a:tc>
                <a:tc>
                  <a:txBody>
                    <a:bodyPr/>
                    <a:lstStyle/>
                    <a:p>
                      <a:pPr algn="ctr"/>
                      <a:r>
                        <a:rPr lang="fr-FR" dirty="0">
                          <a:solidFill>
                            <a:schemeClr val="accent4">
                              <a:lumMod val="50000"/>
                            </a:schemeClr>
                          </a:solidFill>
                        </a:rPr>
                        <a:t>Vitesse en m/s du FA </a:t>
                      </a:r>
                    </a:p>
                    <a:p>
                      <a:pPr algn="ctr"/>
                      <a:r>
                        <a:rPr lang="fr-FR" dirty="0">
                          <a:solidFill>
                            <a:schemeClr val="accent4">
                              <a:lumMod val="50000"/>
                            </a:schemeClr>
                          </a:solidFill>
                        </a:rPr>
                        <a:t>( 20Km/h) soit    5,55 m/s</a:t>
                      </a:r>
                    </a:p>
                  </a:txBody>
                  <a:tcPr>
                    <a:solidFill>
                      <a:schemeClr val="accent4">
                        <a:lumMod val="20000"/>
                        <a:lumOff val="80000"/>
                      </a:schemeClr>
                    </a:solidFill>
                  </a:tcPr>
                </a:tc>
                <a:tc>
                  <a:txBody>
                    <a:bodyPr/>
                    <a:lstStyle/>
                    <a:p>
                      <a:pPr algn="ctr"/>
                      <a:r>
                        <a:rPr lang="fr-FR" dirty="0">
                          <a:solidFill>
                            <a:schemeClr val="accent4">
                              <a:lumMod val="50000"/>
                            </a:schemeClr>
                          </a:solidFill>
                        </a:rPr>
                        <a:t>Distance A parcourue</a:t>
                      </a:r>
                    </a:p>
                    <a:p>
                      <a:pPr algn="ctr"/>
                      <a:r>
                        <a:rPr lang="fr-FR" dirty="0">
                          <a:solidFill>
                            <a:schemeClr val="accent4">
                              <a:lumMod val="50000"/>
                            </a:schemeClr>
                          </a:solidFill>
                        </a:rPr>
                        <a:t>Dans un A&amp; R en mètres</a:t>
                      </a:r>
                    </a:p>
                  </a:txBody>
                  <a:tcPr>
                    <a:solidFill>
                      <a:schemeClr val="accent4">
                        <a:lumMod val="20000"/>
                        <a:lumOff val="80000"/>
                      </a:schemeClr>
                    </a:solidFill>
                  </a:tcPr>
                </a:tc>
                <a:tc>
                  <a:txBody>
                    <a:bodyPr/>
                    <a:lstStyle/>
                    <a:p>
                      <a:pPr algn="ctr"/>
                      <a:r>
                        <a:rPr lang="fr-FR" dirty="0">
                          <a:solidFill>
                            <a:schemeClr val="accent4">
                              <a:lumMod val="50000"/>
                            </a:schemeClr>
                          </a:solidFill>
                        </a:rPr>
                        <a:t>Distance estimée du nid</a:t>
                      </a:r>
                    </a:p>
                    <a:p>
                      <a:pPr algn="ctr"/>
                      <a:r>
                        <a:rPr lang="fr-FR" dirty="0">
                          <a:solidFill>
                            <a:schemeClr val="accent4">
                              <a:lumMod val="50000"/>
                            </a:schemeClr>
                          </a:solidFill>
                        </a:rPr>
                        <a:t> en Mètres  = A/2</a:t>
                      </a:r>
                    </a:p>
                  </a:txBody>
                  <a:tcPr>
                    <a:solidFill>
                      <a:schemeClr val="accent4">
                        <a:lumMod val="20000"/>
                        <a:lumOff val="80000"/>
                      </a:schemeClr>
                    </a:solidFill>
                  </a:tcPr>
                </a:tc>
                <a:extLst>
                  <a:ext uri="{0D108BD9-81ED-4DB2-BD59-A6C34878D82A}">
                    <a16:rowId xmlns:a16="http://schemas.microsoft.com/office/drawing/2014/main" val="2437951197"/>
                  </a:ext>
                </a:extLst>
              </a:tr>
              <a:tr h="370840">
                <a:tc>
                  <a:txBody>
                    <a:bodyPr/>
                    <a:lstStyle/>
                    <a:p>
                      <a:pPr algn="ctr"/>
                      <a:r>
                        <a:rPr lang="fr-FR" b="1" dirty="0"/>
                        <a:t>30   /   0,30</a:t>
                      </a:r>
                    </a:p>
                  </a:txBody>
                  <a:tcPr/>
                </a:tc>
                <a:tc>
                  <a:txBody>
                    <a:bodyPr/>
                    <a:lstStyle/>
                    <a:p>
                      <a:pPr algn="ctr"/>
                      <a:r>
                        <a:rPr lang="fr-FR" b="1" dirty="0"/>
                        <a:t>5,55</a:t>
                      </a:r>
                    </a:p>
                  </a:txBody>
                  <a:tcPr/>
                </a:tc>
                <a:tc>
                  <a:txBody>
                    <a:bodyPr/>
                    <a:lstStyle/>
                    <a:p>
                      <a:pPr algn="ctr"/>
                      <a:r>
                        <a:rPr lang="fr-FR" b="1" dirty="0"/>
                        <a:t>166,5</a:t>
                      </a:r>
                    </a:p>
                  </a:txBody>
                  <a:tcPr/>
                </a:tc>
                <a:tc>
                  <a:txBody>
                    <a:bodyPr/>
                    <a:lstStyle/>
                    <a:p>
                      <a:pPr algn="ctr"/>
                      <a:r>
                        <a:rPr lang="fr-FR" b="1" dirty="0"/>
                        <a:t>83,25</a:t>
                      </a:r>
                    </a:p>
                  </a:txBody>
                  <a:tcPr/>
                </a:tc>
                <a:extLst>
                  <a:ext uri="{0D108BD9-81ED-4DB2-BD59-A6C34878D82A}">
                    <a16:rowId xmlns:a16="http://schemas.microsoft.com/office/drawing/2014/main" val="3904518704"/>
                  </a:ext>
                </a:extLst>
              </a:tr>
              <a:tr h="370840">
                <a:tc>
                  <a:txBody>
                    <a:bodyPr/>
                    <a:lstStyle/>
                    <a:p>
                      <a:pPr algn="ctr"/>
                      <a:r>
                        <a:rPr lang="fr-FR" b="1" dirty="0"/>
                        <a:t>60   /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333</a:t>
                      </a:r>
                    </a:p>
                  </a:txBody>
                  <a:tcPr/>
                </a:tc>
                <a:tc>
                  <a:txBody>
                    <a:bodyPr/>
                    <a:lstStyle/>
                    <a:p>
                      <a:pPr algn="ctr"/>
                      <a:r>
                        <a:rPr lang="fr-FR" b="1" dirty="0"/>
                        <a:t>166,50</a:t>
                      </a:r>
                    </a:p>
                  </a:txBody>
                  <a:tcPr/>
                </a:tc>
                <a:extLst>
                  <a:ext uri="{0D108BD9-81ED-4DB2-BD59-A6C34878D82A}">
                    <a16:rowId xmlns:a16="http://schemas.microsoft.com/office/drawing/2014/main" val="2524714941"/>
                  </a:ext>
                </a:extLst>
              </a:tr>
              <a:tr h="370840">
                <a:tc>
                  <a:txBody>
                    <a:bodyPr/>
                    <a:lstStyle/>
                    <a:p>
                      <a:pPr algn="ctr"/>
                      <a:r>
                        <a:rPr lang="fr-FR" b="1" dirty="0"/>
                        <a:t>90   /  1,30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499,5</a:t>
                      </a:r>
                    </a:p>
                  </a:txBody>
                  <a:tcPr/>
                </a:tc>
                <a:tc>
                  <a:txBody>
                    <a:bodyPr/>
                    <a:lstStyle/>
                    <a:p>
                      <a:pPr algn="ctr"/>
                      <a:r>
                        <a:rPr lang="fr-FR" b="1" dirty="0"/>
                        <a:t>249,75</a:t>
                      </a:r>
                    </a:p>
                  </a:txBody>
                  <a:tcPr/>
                </a:tc>
                <a:extLst>
                  <a:ext uri="{0D108BD9-81ED-4DB2-BD59-A6C34878D82A}">
                    <a16:rowId xmlns:a16="http://schemas.microsoft.com/office/drawing/2014/main" val="3688958895"/>
                  </a:ext>
                </a:extLst>
              </a:tr>
              <a:tr h="370840">
                <a:tc>
                  <a:txBody>
                    <a:bodyPr/>
                    <a:lstStyle/>
                    <a:p>
                      <a:pPr algn="ctr"/>
                      <a:r>
                        <a:rPr lang="fr-FR" b="1" dirty="0"/>
                        <a:t>100   /   1,40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555</a:t>
                      </a:r>
                    </a:p>
                  </a:txBody>
                  <a:tcPr/>
                </a:tc>
                <a:tc>
                  <a:txBody>
                    <a:bodyPr/>
                    <a:lstStyle/>
                    <a:p>
                      <a:pPr algn="ctr"/>
                      <a:r>
                        <a:rPr lang="fr-FR" b="1" dirty="0"/>
                        <a:t>277,50</a:t>
                      </a:r>
                    </a:p>
                  </a:txBody>
                  <a:tcPr/>
                </a:tc>
                <a:extLst>
                  <a:ext uri="{0D108BD9-81ED-4DB2-BD59-A6C34878D82A}">
                    <a16:rowId xmlns:a16="http://schemas.microsoft.com/office/drawing/2014/main" val="2779464834"/>
                  </a:ext>
                </a:extLst>
              </a:tr>
              <a:tr h="370840">
                <a:tc>
                  <a:txBody>
                    <a:bodyPr/>
                    <a:lstStyle/>
                    <a:p>
                      <a:pPr algn="ctr"/>
                      <a:r>
                        <a:rPr lang="fr-FR" b="1" dirty="0"/>
                        <a:t>120   /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666</a:t>
                      </a:r>
                    </a:p>
                  </a:txBody>
                  <a:tcPr/>
                </a:tc>
                <a:tc>
                  <a:txBody>
                    <a:bodyPr/>
                    <a:lstStyle/>
                    <a:p>
                      <a:pPr algn="ctr"/>
                      <a:r>
                        <a:rPr lang="fr-FR" b="1" dirty="0"/>
                        <a:t>333,00</a:t>
                      </a:r>
                    </a:p>
                  </a:txBody>
                  <a:tcPr/>
                </a:tc>
                <a:extLst>
                  <a:ext uri="{0D108BD9-81ED-4DB2-BD59-A6C34878D82A}">
                    <a16:rowId xmlns:a16="http://schemas.microsoft.com/office/drawing/2014/main" val="1236816545"/>
                  </a:ext>
                </a:extLst>
              </a:tr>
              <a:tr h="370840">
                <a:tc>
                  <a:txBody>
                    <a:bodyPr/>
                    <a:lstStyle/>
                    <a:p>
                      <a:pPr algn="ctr"/>
                      <a:r>
                        <a:rPr lang="fr-FR" b="1" dirty="0"/>
                        <a:t>140   / 2,20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777</a:t>
                      </a:r>
                    </a:p>
                  </a:txBody>
                  <a:tcPr/>
                </a:tc>
                <a:tc>
                  <a:txBody>
                    <a:bodyPr/>
                    <a:lstStyle/>
                    <a:p>
                      <a:pPr algn="ctr"/>
                      <a:r>
                        <a:rPr lang="fr-FR" b="1" dirty="0"/>
                        <a:t>388,5</a:t>
                      </a:r>
                    </a:p>
                  </a:txBody>
                  <a:tcPr/>
                </a:tc>
                <a:extLst>
                  <a:ext uri="{0D108BD9-81ED-4DB2-BD59-A6C34878D82A}">
                    <a16:rowId xmlns:a16="http://schemas.microsoft.com/office/drawing/2014/main" val="3565212846"/>
                  </a:ext>
                </a:extLst>
              </a:tr>
              <a:tr h="370840">
                <a:tc>
                  <a:txBody>
                    <a:bodyPr/>
                    <a:lstStyle/>
                    <a:p>
                      <a:pPr algn="ctr"/>
                      <a:r>
                        <a:rPr lang="fr-FR" b="1" dirty="0"/>
                        <a:t>150   /    2,30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832,50</a:t>
                      </a:r>
                    </a:p>
                  </a:txBody>
                  <a:tcPr/>
                </a:tc>
                <a:tc>
                  <a:txBody>
                    <a:bodyPr/>
                    <a:lstStyle/>
                    <a:p>
                      <a:pPr algn="ctr"/>
                      <a:r>
                        <a:rPr lang="fr-FR" b="1" dirty="0"/>
                        <a:t>416,25</a:t>
                      </a:r>
                    </a:p>
                  </a:txBody>
                  <a:tcPr/>
                </a:tc>
                <a:extLst>
                  <a:ext uri="{0D108BD9-81ED-4DB2-BD59-A6C34878D82A}">
                    <a16:rowId xmlns:a16="http://schemas.microsoft.com/office/drawing/2014/main" val="3609509829"/>
                  </a:ext>
                </a:extLst>
              </a:tr>
              <a:tr h="370840">
                <a:tc>
                  <a:txBody>
                    <a:bodyPr/>
                    <a:lstStyle/>
                    <a:p>
                      <a:pPr algn="ctr"/>
                      <a:r>
                        <a:rPr lang="fr-FR" b="1" dirty="0"/>
                        <a:t>180   /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999</a:t>
                      </a:r>
                    </a:p>
                  </a:txBody>
                  <a:tcPr/>
                </a:tc>
                <a:tc>
                  <a:txBody>
                    <a:bodyPr/>
                    <a:lstStyle/>
                    <a:p>
                      <a:pPr algn="ctr"/>
                      <a:r>
                        <a:rPr lang="fr-FR" b="1" dirty="0"/>
                        <a:t>499,50</a:t>
                      </a:r>
                    </a:p>
                  </a:txBody>
                  <a:tcPr/>
                </a:tc>
                <a:extLst>
                  <a:ext uri="{0D108BD9-81ED-4DB2-BD59-A6C34878D82A}">
                    <a16:rowId xmlns:a16="http://schemas.microsoft.com/office/drawing/2014/main" val="1027318611"/>
                  </a:ext>
                </a:extLst>
              </a:tr>
              <a:tr h="370840">
                <a:tc>
                  <a:txBody>
                    <a:bodyPr/>
                    <a:lstStyle/>
                    <a:p>
                      <a:pPr algn="ctr"/>
                      <a:r>
                        <a:rPr lang="fr-FR" b="1" dirty="0"/>
                        <a:t>200   / 3,20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1110</a:t>
                      </a:r>
                    </a:p>
                  </a:txBody>
                  <a:tcPr/>
                </a:tc>
                <a:tc>
                  <a:txBody>
                    <a:bodyPr/>
                    <a:lstStyle/>
                    <a:p>
                      <a:pPr algn="ctr"/>
                      <a:r>
                        <a:rPr lang="fr-FR" b="1" dirty="0"/>
                        <a:t>555,00</a:t>
                      </a:r>
                    </a:p>
                  </a:txBody>
                  <a:tcPr/>
                </a:tc>
                <a:extLst>
                  <a:ext uri="{0D108BD9-81ED-4DB2-BD59-A6C34878D82A}">
                    <a16:rowId xmlns:a16="http://schemas.microsoft.com/office/drawing/2014/main" val="2965873815"/>
                  </a:ext>
                </a:extLst>
              </a:tr>
              <a:tr h="370840">
                <a:tc>
                  <a:txBody>
                    <a:bodyPr/>
                    <a:lstStyle/>
                    <a:p>
                      <a:pPr algn="ctr"/>
                      <a:r>
                        <a:rPr lang="fr-FR" b="1" dirty="0"/>
                        <a:t>210   /  3,30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1165,50</a:t>
                      </a:r>
                    </a:p>
                  </a:txBody>
                  <a:tcPr/>
                </a:tc>
                <a:tc>
                  <a:txBody>
                    <a:bodyPr/>
                    <a:lstStyle/>
                    <a:p>
                      <a:pPr algn="ctr"/>
                      <a:r>
                        <a:rPr lang="fr-FR" b="1" dirty="0"/>
                        <a:t>582,75</a:t>
                      </a:r>
                    </a:p>
                  </a:txBody>
                  <a:tcPr/>
                </a:tc>
                <a:extLst>
                  <a:ext uri="{0D108BD9-81ED-4DB2-BD59-A6C34878D82A}">
                    <a16:rowId xmlns:a16="http://schemas.microsoft.com/office/drawing/2014/main" val="560032923"/>
                  </a:ext>
                </a:extLst>
              </a:tr>
              <a:tr h="370840">
                <a:tc>
                  <a:txBody>
                    <a:bodyPr/>
                    <a:lstStyle/>
                    <a:p>
                      <a:pPr algn="ctr"/>
                      <a:r>
                        <a:rPr lang="fr-FR" b="1" dirty="0"/>
                        <a:t>220    /   3,40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1221</a:t>
                      </a:r>
                    </a:p>
                  </a:txBody>
                  <a:tcPr/>
                </a:tc>
                <a:tc>
                  <a:txBody>
                    <a:bodyPr/>
                    <a:lstStyle/>
                    <a:p>
                      <a:pPr algn="ctr"/>
                      <a:r>
                        <a:rPr lang="fr-FR" b="1" dirty="0"/>
                        <a:t>610,50</a:t>
                      </a:r>
                    </a:p>
                  </a:txBody>
                  <a:tcPr/>
                </a:tc>
                <a:extLst>
                  <a:ext uri="{0D108BD9-81ED-4DB2-BD59-A6C34878D82A}">
                    <a16:rowId xmlns:a16="http://schemas.microsoft.com/office/drawing/2014/main" val="2854565984"/>
                  </a:ext>
                </a:extLst>
              </a:tr>
              <a:tr h="370840">
                <a:tc>
                  <a:txBody>
                    <a:bodyPr/>
                    <a:lstStyle/>
                    <a:p>
                      <a:pPr algn="ctr"/>
                      <a:r>
                        <a:rPr lang="fr-FR" b="1" dirty="0"/>
                        <a:t>230   /   3,50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5,55</a:t>
                      </a:r>
                    </a:p>
                  </a:txBody>
                  <a:tcPr/>
                </a:tc>
                <a:tc>
                  <a:txBody>
                    <a:bodyPr/>
                    <a:lstStyle/>
                    <a:p>
                      <a:pPr algn="ctr"/>
                      <a:r>
                        <a:rPr lang="fr-FR" b="1" dirty="0"/>
                        <a:t>1276,50</a:t>
                      </a:r>
                    </a:p>
                  </a:txBody>
                  <a:tcPr/>
                </a:tc>
                <a:tc>
                  <a:txBody>
                    <a:bodyPr/>
                    <a:lstStyle/>
                    <a:p>
                      <a:pPr algn="ctr"/>
                      <a:r>
                        <a:rPr lang="fr-FR" b="1" dirty="0"/>
                        <a:t>638,25</a:t>
                      </a:r>
                    </a:p>
                  </a:txBody>
                  <a:tcPr/>
                </a:tc>
                <a:extLst>
                  <a:ext uri="{0D108BD9-81ED-4DB2-BD59-A6C34878D82A}">
                    <a16:rowId xmlns:a16="http://schemas.microsoft.com/office/drawing/2014/main" val="1671070072"/>
                  </a:ext>
                </a:extLst>
              </a:tr>
              <a:tr h="370840">
                <a:tc>
                  <a:txBody>
                    <a:bodyPr/>
                    <a:lstStyle/>
                    <a:p>
                      <a:pPr algn="ctr"/>
                      <a:r>
                        <a:rPr lang="fr-FR" b="1" dirty="0"/>
                        <a:t>240   /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5,55</a:t>
                      </a:r>
                    </a:p>
                  </a:txBody>
                  <a:tcPr/>
                </a:tc>
                <a:tc>
                  <a:txBody>
                    <a:bodyPr/>
                    <a:lstStyle/>
                    <a:p>
                      <a:pPr algn="ctr"/>
                      <a:r>
                        <a:rPr lang="fr-FR" b="1" dirty="0"/>
                        <a:t>1332</a:t>
                      </a:r>
                    </a:p>
                  </a:txBody>
                  <a:tcPr/>
                </a:tc>
                <a:tc>
                  <a:txBody>
                    <a:bodyPr/>
                    <a:lstStyle/>
                    <a:p>
                      <a:pPr algn="ctr"/>
                      <a:r>
                        <a:rPr lang="fr-FR" b="1" dirty="0"/>
                        <a:t>666,00</a:t>
                      </a:r>
                    </a:p>
                  </a:txBody>
                  <a:tcPr/>
                </a:tc>
                <a:extLst>
                  <a:ext uri="{0D108BD9-81ED-4DB2-BD59-A6C34878D82A}">
                    <a16:rowId xmlns:a16="http://schemas.microsoft.com/office/drawing/2014/main" val="530679309"/>
                  </a:ext>
                </a:extLst>
              </a:tr>
            </a:tbl>
          </a:graphicData>
        </a:graphic>
      </p:graphicFrame>
      <p:sp>
        <p:nvSpPr>
          <p:cNvPr id="5" name="ZoneTexte 4">
            <a:extLst>
              <a:ext uri="{FF2B5EF4-FFF2-40B4-BE49-F238E27FC236}">
                <a16:creationId xmlns:a16="http://schemas.microsoft.com/office/drawing/2014/main" id="{F3E6055C-B074-AD5E-B8F4-A07AABB00F62}"/>
              </a:ext>
            </a:extLst>
          </p:cNvPr>
          <p:cNvSpPr txBox="1"/>
          <p:nvPr/>
        </p:nvSpPr>
        <p:spPr>
          <a:xfrm rot="16200000">
            <a:off x="-1685605" y="3198167"/>
            <a:ext cx="4230017" cy="461665"/>
          </a:xfrm>
          <a:prstGeom prst="rect">
            <a:avLst/>
          </a:prstGeom>
          <a:noFill/>
        </p:spPr>
        <p:txBody>
          <a:bodyPr wrap="square" rtlCol="0">
            <a:spAutoFit/>
          </a:bodyPr>
          <a:lstStyle/>
          <a:p>
            <a:r>
              <a:rPr lang="fr-FR" sz="2400" b="1" dirty="0">
                <a:latin typeface="Aharoni" panose="02010803020104030203" pitchFamily="2" charset="-79"/>
                <a:cs typeface="Aharoni" panose="02010803020104030203" pitchFamily="2" charset="-79"/>
              </a:rPr>
              <a:t>Attention calculé sans vent !</a:t>
            </a:r>
          </a:p>
        </p:txBody>
      </p:sp>
      <p:pic>
        <p:nvPicPr>
          <p:cNvPr id="7" name="Image 6" descr="Une image contenant Panneau de signalisation, triangle&#10;&#10;Le contenu généré par l’IA peut être incorrect.">
            <a:extLst>
              <a:ext uri="{FF2B5EF4-FFF2-40B4-BE49-F238E27FC236}">
                <a16:creationId xmlns:a16="http://schemas.microsoft.com/office/drawing/2014/main" id="{5C58C0A5-372C-8BA2-9046-64214B46D05C}"/>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rot="16200000">
            <a:off x="60442" y="5546105"/>
            <a:ext cx="606890" cy="532230"/>
          </a:xfrm>
          <a:prstGeom prst="rect">
            <a:avLst/>
          </a:prstGeom>
        </p:spPr>
      </p:pic>
      <p:pic>
        <p:nvPicPr>
          <p:cNvPr id="3"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4A483C7A-7E38-DAD2-7AFC-D7DBD211CC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6" name="Image 5" descr="Une image contenant cercle, dessin humoristique, oiseau&#10;&#10;Le contenu généré par l’IA peut être incorrect.">
            <a:extLst>
              <a:ext uri="{FF2B5EF4-FFF2-40B4-BE49-F238E27FC236}">
                <a16:creationId xmlns:a16="http://schemas.microsoft.com/office/drawing/2014/main" id="{BA08D7F8-7523-97C8-A5BC-73BA69B530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290072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8DD12-C304-9A50-C8A7-2B1235D38D5A}"/>
              </a:ext>
            </a:extLst>
          </p:cNvPr>
          <p:cNvSpPr>
            <a:spLocks noGrp="1"/>
          </p:cNvSpPr>
          <p:nvPr>
            <p:ph type="title"/>
          </p:nvPr>
        </p:nvSpPr>
        <p:spPr>
          <a:xfrm>
            <a:off x="1529356" y="130027"/>
            <a:ext cx="9204960" cy="825910"/>
          </a:xfrm>
        </p:spPr>
        <p:txBody>
          <a:bodyPr>
            <a:normAutofit fontScale="90000"/>
          </a:bodyPr>
          <a:lstStyle/>
          <a:p>
            <a:pPr algn="ctr"/>
            <a:r>
              <a:rPr lang="fr-FR" dirty="0">
                <a:solidFill>
                  <a:schemeClr val="accent4">
                    <a:lumMod val="50000"/>
                  </a:schemeClr>
                </a:solidFill>
                <a:latin typeface="Aharoni" panose="02010803020104030203" pitchFamily="2" charset="-79"/>
                <a:cs typeface="Aharoni" panose="02010803020104030203" pitchFamily="2" charset="-79"/>
              </a:rPr>
              <a:t>Première estimation de la position du nid.</a:t>
            </a:r>
          </a:p>
        </p:txBody>
      </p:sp>
      <p:sp>
        <p:nvSpPr>
          <p:cNvPr id="3" name="Espace réservé du contenu 2">
            <a:extLst>
              <a:ext uri="{FF2B5EF4-FFF2-40B4-BE49-F238E27FC236}">
                <a16:creationId xmlns:a16="http://schemas.microsoft.com/office/drawing/2014/main" id="{407E0533-7EFC-FA39-61EF-5C963AF3DBDC}"/>
              </a:ext>
            </a:extLst>
          </p:cNvPr>
          <p:cNvSpPr>
            <a:spLocks noGrp="1"/>
          </p:cNvSpPr>
          <p:nvPr>
            <p:ph idx="1"/>
          </p:nvPr>
        </p:nvSpPr>
        <p:spPr>
          <a:xfrm>
            <a:off x="629266" y="1179871"/>
            <a:ext cx="10736824" cy="5548102"/>
          </a:xfrm>
        </p:spPr>
        <p:txBody>
          <a:bodyPr>
            <a:normAutofit fontScale="92500" lnSpcReduction="10000"/>
          </a:bodyPr>
          <a:lstStyle/>
          <a:p>
            <a:r>
              <a:rPr lang="fr-FR" sz="2600" b="1" dirty="0">
                <a:solidFill>
                  <a:schemeClr val="accent4">
                    <a:lumMod val="50000"/>
                  </a:schemeClr>
                </a:solidFill>
              </a:rPr>
              <a:t>On à un axe de fuite , on à un temps de vol A &amp; R ,   transformé en distance; On peut déjà regarder sur cet axe si la visibilité n’est pas obstruée par des arbres, de la végétation, des bâtiments, à quoi correspond en gros cet « azimut / distance » au loin !</a:t>
            </a:r>
          </a:p>
          <a:p>
            <a:pPr lvl="1"/>
            <a:r>
              <a:rPr lang="fr-FR" sz="2200" b="1" dirty="0">
                <a:solidFill>
                  <a:schemeClr val="accent4">
                    <a:lumMod val="50000"/>
                  </a:schemeClr>
                </a:solidFill>
              </a:rPr>
              <a:t>Plus c’est dégagé plus on peut faire avancer vite le pot sur l’axe de fuite. </a:t>
            </a:r>
          </a:p>
          <a:p>
            <a:pPr lvl="1"/>
            <a:r>
              <a:rPr lang="fr-FR" sz="2200" b="1" dirty="0">
                <a:solidFill>
                  <a:schemeClr val="accent4">
                    <a:lumMod val="50000"/>
                  </a:schemeClr>
                </a:solidFill>
              </a:rPr>
              <a:t>Plus c’est encombré plus on doit faire des « sauts de puce » avec le pot sur l’axe de fuite .</a:t>
            </a:r>
          </a:p>
          <a:p>
            <a:pPr lvl="1"/>
            <a:endParaRPr lang="fr-FR" b="1" dirty="0">
              <a:solidFill>
                <a:schemeClr val="accent4">
                  <a:lumMod val="50000"/>
                </a:schemeClr>
              </a:solidFill>
            </a:endParaRPr>
          </a:p>
          <a:p>
            <a:pPr lvl="1"/>
            <a:r>
              <a:rPr lang="fr-FR" sz="2200" b="1" dirty="0">
                <a:solidFill>
                  <a:schemeClr val="accent4">
                    <a:lumMod val="50000"/>
                  </a:schemeClr>
                </a:solidFill>
              </a:rPr>
              <a:t>Le FA s’il trouve sur son retour vers le pot Appât les effluves de l’appât plus tôt, il s’y arrête sans problème, ennemi du moindre effort qu’il est ! Donc pour chaque rapprochement on relève les temps pour un ou deux A&amp;R puis on se redéplace d’au moins 50 m  à chaque fois que c’est possible, selon  « l’encombrement » de la trajectoire. Toujours sur l’axe de fuite vers le nid.</a:t>
            </a:r>
          </a:p>
          <a:p>
            <a:pPr lvl="1"/>
            <a:r>
              <a:rPr lang="fr-FR" sz="2200" b="1" dirty="0">
                <a:solidFill>
                  <a:schemeClr val="accent4">
                    <a:lumMod val="50000"/>
                  </a:schemeClr>
                </a:solidFill>
              </a:rPr>
              <a:t>Le marquage de couleur nous permet de repérer rapidement parmi les FA qui gravitent sur le pot quel est notre « cheval de Troie ».</a:t>
            </a:r>
          </a:p>
          <a:p>
            <a:pPr lvl="1"/>
            <a:endParaRPr lang="fr-FR" b="1" dirty="0">
              <a:solidFill>
                <a:schemeClr val="accent4">
                  <a:lumMod val="50000"/>
                </a:schemeClr>
              </a:solidFill>
            </a:endParaRPr>
          </a:p>
          <a:p>
            <a:pPr lvl="1"/>
            <a:r>
              <a:rPr lang="fr-FR" sz="2200" b="1" u="sng" dirty="0">
                <a:solidFill>
                  <a:srgbClr val="FF0000"/>
                </a:solidFill>
              </a:rPr>
              <a:t>Attention </a:t>
            </a:r>
            <a:r>
              <a:rPr lang="fr-FR" b="1" dirty="0">
                <a:solidFill>
                  <a:schemeClr val="accent4">
                    <a:lumMod val="50000"/>
                  </a:schemeClr>
                </a:solidFill>
              </a:rPr>
              <a:t>à veiller au départ de la procédure à ce que les axes de fuites semblent  grossièrement se recouper depuis les différentes positions. Si un axe de fuite part à 180° de  la première position c’est que c’est un frelon d’un autre nid très certainement !</a:t>
            </a:r>
          </a:p>
        </p:txBody>
      </p:sp>
      <p:pic>
        <p:nvPicPr>
          <p:cNvPr id="4" name="Image 3" descr="Une image contenant Panneau de signalisation, triangle&#10;&#10;Le contenu généré par l’IA peut être incorrect.">
            <a:extLst>
              <a:ext uri="{FF2B5EF4-FFF2-40B4-BE49-F238E27FC236}">
                <a16:creationId xmlns:a16="http://schemas.microsoft.com/office/drawing/2014/main" id="{8351BAB8-7F26-08EE-83DE-E7D0D0A162F1}"/>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04479" y="5300299"/>
            <a:ext cx="606890" cy="532230"/>
          </a:xfrm>
          <a:prstGeom prst="rect">
            <a:avLst/>
          </a:prstGeom>
        </p:spPr>
      </p:pic>
      <p:pic>
        <p:nvPicPr>
          <p:cNvPr id="5"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D0B499C0-3A73-9F43-0766-E5BBA8435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697339">
            <a:off x="10531442" y="-207382"/>
            <a:ext cx="1737786" cy="1646138"/>
          </a:xfrm>
          <a:prstGeom prst="rect">
            <a:avLst/>
          </a:prstGeom>
          <a:noFill/>
        </p:spPr>
      </p:pic>
      <p:pic>
        <p:nvPicPr>
          <p:cNvPr id="6" name="Image 5" descr="Une image contenant cercle, dessin humoristique, oiseau&#10;&#10;Le contenu généré par l’IA peut être incorrect.">
            <a:extLst>
              <a:ext uri="{FF2B5EF4-FFF2-40B4-BE49-F238E27FC236}">
                <a16:creationId xmlns:a16="http://schemas.microsoft.com/office/drawing/2014/main" id="{CB33BE94-7FDA-CAF8-5B95-69C349D138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35233">
            <a:off x="18750" y="-280"/>
            <a:ext cx="1221031" cy="1231933"/>
          </a:xfrm>
          <a:prstGeom prst="rect">
            <a:avLst/>
          </a:prstGeom>
        </p:spPr>
      </p:pic>
    </p:spTree>
    <p:extLst>
      <p:ext uri="{BB962C8B-B14F-4D97-AF65-F5344CB8AC3E}">
        <p14:creationId xmlns:p14="http://schemas.microsoft.com/office/powerpoint/2010/main" val="362530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07416-D670-175E-D1B3-C1D5F06B31BF}"/>
              </a:ext>
            </a:extLst>
          </p:cNvPr>
          <p:cNvSpPr>
            <a:spLocks noGrp="1"/>
          </p:cNvSpPr>
          <p:nvPr>
            <p:ph type="title"/>
          </p:nvPr>
        </p:nvSpPr>
        <p:spPr>
          <a:xfrm>
            <a:off x="1140351" y="83820"/>
            <a:ext cx="9875520" cy="928903"/>
          </a:xfrm>
        </p:spPr>
        <p:txBody>
          <a:bodyPr>
            <a:normAutofit fontScale="90000"/>
          </a:bodyPr>
          <a:lstStyle/>
          <a:p>
            <a:pPr algn="ctr"/>
            <a:r>
              <a:rPr lang="fr-FR" sz="6000" b="1" dirty="0">
                <a:solidFill>
                  <a:schemeClr val="accent4">
                    <a:lumMod val="50000"/>
                  </a:schemeClr>
                </a:solidFill>
                <a:latin typeface="Aharoni" panose="02010803020104030203" pitchFamily="2" charset="-79"/>
                <a:cs typeface="Aharoni" panose="02010803020104030203" pitchFamily="2" charset="-79"/>
              </a:rPr>
              <a:t>Procédure solo</a:t>
            </a:r>
          </a:p>
        </p:txBody>
      </p:sp>
      <p:sp>
        <p:nvSpPr>
          <p:cNvPr id="3" name="Espace réservé du contenu 2">
            <a:extLst>
              <a:ext uri="{FF2B5EF4-FFF2-40B4-BE49-F238E27FC236}">
                <a16:creationId xmlns:a16="http://schemas.microsoft.com/office/drawing/2014/main" id="{9F2F2336-4FCD-D7E2-A11C-E4475B464E4A}"/>
              </a:ext>
            </a:extLst>
          </p:cNvPr>
          <p:cNvSpPr>
            <a:spLocks noGrp="1"/>
          </p:cNvSpPr>
          <p:nvPr>
            <p:ph idx="1"/>
          </p:nvPr>
        </p:nvSpPr>
        <p:spPr>
          <a:xfrm>
            <a:off x="206477" y="779151"/>
            <a:ext cx="10806745" cy="4923560"/>
          </a:xfrm>
        </p:spPr>
        <p:txBody>
          <a:bodyPr/>
          <a:lstStyle/>
          <a:p>
            <a:r>
              <a:rPr lang="fr-FR" dirty="0">
                <a:solidFill>
                  <a:schemeClr val="accent4">
                    <a:lumMod val="50000"/>
                  </a:schemeClr>
                </a:solidFill>
                <a:latin typeface="Aharoni" panose="02010803020104030203" pitchFamily="2" charset="-79"/>
                <a:cs typeface="Aharoni" panose="02010803020104030203" pitchFamily="2" charset="-79"/>
              </a:rPr>
              <a:t>      Vous êtes seul pour faire la procédure. =&gt; pas impossible mais plus long,</a:t>
            </a:r>
          </a:p>
          <a:p>
            <a:endParaRPr lang="fr-FR" dirty="0">
              <a:solidFill>
                <a:schemeClr val="accent4">
                  <a:lumMod val="50000"/>
                </a:schemeClr>
              </a:solidFill>
              <a:latin typeface="Aharoni" panose="02010803020104030203" pitchFamily="2" charset="-79"/>
              <a:cs typeface="Aharoni" panose="02010803020104030203" pitchFamily="2" charset="-79"/>
            </a:endParaRPr>
          </a:p>
          <a:p>
            <a:endParaRPr lang="fr-FR" dirty="0">
              <a:solidFill>
                <a:schemeClr val="accent4">
                  <a:lumMod val="50000"/>
                </a:schemeClr>
              </a:solidFill>
              <a:latin typeface="Aharoni" panose="02010803020104030203" pitchFamily="2" charset="-79"/>
              <a:cs typeface="Aharoni" panose="02010803020104030203" pitchFamily="2" charset="-79"/>
            </a:endParaRPr>
          </a:p>
          <a:p>
            <a:endParaRPr lang="fr-FR" dirty="0">
              <a:solidFill>
                <a:schemeClr val="accent4">
                  <a:lumMod val="50000"/>
                </a:schemeClr>
              </a:solidFill>
              <a:latin typeface="Aharoni" panose="02010803020104030203" pitchFamily="2" charset="-79"/>
              <a:cs typeface="Aharoni" panose="02010803020104030203" pitchFamily="2" charset="-79"/>
            </a:endParaRPr>
          </a:p>
          <a:p>
            <a:endParaRPr lang="fr-FR" dirty="0">
              <a:solidFill>
                <a:schemeClr val="accent4">
                  <a:lumMod val="50000"/>
                </a:schemeClr>
              </a:solidFill>
              <a:latin typeface="Aharoni" panose="02010803020104030203" pitchFamily="2" charset="-79"/>
              <a:cs typeface="Aharoni" panose="02010803020104030203" pitchFamily="2" charset="-79"/>
            </a:endParaRPr>
          </a:p>
          <a:p>
            <a:endParaRPr lang="fr-FR" dirty="0">
              <a:solidFill>
                <a:schemeClr val="accent4">
                  <a:lumMod val="50000"/>
                </a:schemeClr>
              </a:solidFill>
              <a:latin typeface="Aharoni" panose="02010803020104030203" pitchFamily="2" charset="-79"/>
              <a:cs typeface="Aharoni" panose="02010803020104030203" pitchFamily="2" charset="-79"/>
            </a:endParaRPr>
          </a:p>
        </p:txBody>
      </p:sp>
      <p:pic>
        <p:nvPicPr>
          <p:cNvPr id="5" name="Image 4" descr="Une image contenant tasse, orange&#10;&#10;Le contenu généré par l’IA peut être incorrect.">
            <a:extLst>
              <a:ext uri="{FF2B5EF4-FFF2-40B4-BE49-F238E27FC236}">
                <a16:creationId xmlns:a16="http://schemas.microsoft.com/office/drawing/2014/main" id="{75DCC79C-65FD-11C0-E590-F349FCF2D974}"/>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28293" y="2143432"/>
            <a:ext cx="612058" cy="612058"/>
          </a:xfrm>
          <a:prstGeom prst="rect">
            <a:avLst/>
          </a:prstGeom>
        </p:spPr>
      </p:pic>
      <p:cxnSp>
        <p:nvCxnSpPr>
          <p:cNvPr id="8" name="Connecteur droit avec flèche 7">
            <a:extLst>
              <a:ext uri="{FF2B5EF4-FFF2-40B4-BE49-F238E27FC236}">
                <a16:creationId xmlns:a16="http://schemas.microsoft.com/office/drawing/2014/main" id="{AF7EF7E9-E8CC-897C-A029-A4E6C3AA9949}"/>
              </a:ext>
            </a:extLst>
          </p:cNvPr>
          <p:cNvCxnSpPr>
            <a:cxnSpLocks/>
          </p:cNvCxnSpPr>
          <p:nvPr/>
        </p:nvCxnSpPr>
        <p:spPr>
          <a:xfrm>
            <a:off x="1494503" y="2487561"/>
            <a:ext cx="1036493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1" name="Image 10" descr="Une image contenant tasse, orange&#10;&#10;Le contenu généré par l’IA peut être incorrect.">
            <a:extLst>
              <a:ext uri="{FF2B5EF4-FFF2-40B4-BE49-F238E27FC236}">
                <a16:creationId xmlns:a16="http://schemas.microsoft.com/office/drawing/2014/main" id="{55C95FBB-E8A1-BB2D-F320-1CF91D68147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957490" y="5257744"/>
            <a:ext cx="612058" cy="612058"/>
          </a:xfrm>
          <a:prstGeom prst="rect">
            <a:avLst/>
          </a:prstGeom>
        </p:spPr>
      </p:pic>
      <p:cxnSp>
        <p:nvCxnSpPr>
          <p:cNvPr id="12" name="Connecteur droit avec flèche 11">
            <a:extLst>
              <a:ext uri="{FF2B5EF4-FFF2-40B4-BE49-F238E27FC236}">
                <a16:creationId xmlns:a16="http://schemas.microsoft.com/office/drawing/2014/main" id="{056E3143-E95D-3982-C426-51339B487FCF}"/>
              </a:ext>
            </a:extLst>
          </p:cNvPr>
          <p:cNvCxnSpPr>
            <a:cxnSpLocks/>
          </p:cNvCxnSpPr>
          <p:nvPr/>
        </p:nvCxnSpPr>
        <p:spPr>
          <a:xfrm flipV="1">
            <a:off x="3569548" y="1538504"/>
            <a:ext cx="6681127" cy="37119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6" name="Image 15" descr="Une image contenant tasse, orange&#10;&#10;Le contenu généré par l’IA peut être incorrect.">
            <a:extLst>
              <a:ext uri="{FF2B5EF4-FFF2-40B4-BE49-F238E27FC236}">
                <a16:creationId xmlns:a16="http://schemas.microsoft.com/office/drawing/2014/main" id="{A74D320A-A4F0-87CC-1494-18F3C3B8FE70}"/>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878989" y="5995164"/>
            <a:ext cx="612058" cy="612058"/>
          </a:xfrm>
          <a:prstGeom prst="rect">
            <a:avLst/>
          </a:prstGeom>
        </p:spPr>
      </p:pic>
      <p:cxnSp>
        <p:nvCxnSpPr>
          <p:cNvPr id="17" name="Connecteur droit avec flèche 16">
            <a:extLst>
              <a:ext uri="{FF2B5EF4-FFF2-40B4-BE49-F238E27FC236}">
                <a16:creationId xmlns:a16="http://schemas.microsoft.com/office/drawing/2014/main" id="{088307F4-459B-03D7-2006-BEEE97984495}"/>
              </a:ext>
            </a:extLst>
          </p:cNvPr>
          <p:cNvCxnSpPr>
            <a:cxnSpLocks/>
          </p:cNvCxnSpPr>
          <p:nvPr/>
        </p:nvCxnSpPr>
        <p:spPr>
          <a:xfrm flipV="1">
            <a:off x="7185018" y="0"/>
            <a:ext cx="1607999" cy="58698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EEE1C5B9-C04B-FE4A-C1EF-4C9CEDB42D7C}"/>
              </a:ext>
            </a:extLst>
          </p:cNvPr>
          <p:cNvSpPr txBox="1"/>
          <p:nvPr/>
        </p:nvSpPr>
        <p:spPr>
          <a:xfrm>
            <a:off x="894213" y="2039844"/>
            <a:ext cx="422787" cy="523220"/>
          </a:xfrm>
          <a:prstGeom prst="rect">
            <a:avLst/>
          </a:prstGeom>
          <a:noFill/>
        </p:spPr>
        <p:txBody>
          <a:bodyPr wrap="square" rtlCol="0">
            <a:spAutoFit/>
          </a:bodyPr>
          <a:lstStyle/>
          <a:p>
            <a:pPr algn="ctr"/>
            <a:r>
              <a:rPr lang="fr-FR" sz="2800" b="1" dirty="0"/>
              <a:t>1</a:t>
            </a:r>
          </a:p>
        </p:txBody>
      </p:sp>
      <p:sp>
        <p:nvSpPr>
          <p:cNvPr id="22" name="ZoneTexte 21">
            <a:extLst>
              <a:ext uri="{FF2B5EF4-FFF2-40B4-BE49-F238E27FC236}">
                <a16:creationId xmlns:a16="http://schemas.microsoft.com/office/drawing/2014/main" id="{F459BB76-7F2A-C0A3-ABED-EE5721B4A2A3}"/>
              </a:ext>
            </a:extLst>
          </p:cNvPr>
          <p:cNvSpPr txBox="1"/>
          <p:nvPr/>
        </p:nvSpPr>
        <p:spPr>
          <a:xfrm>
            <a:off x="2683579" y="5498630"/>
            <a:ext cx="579940" cy="523220"/>
          </a:xfrm>
          <a:prstGeom prst="rect">
            <a:avLst/>
          </a:prstGeom>
          <a:noFill/>
        </p:spPr>
        <p:txBody>
          <a:bodyPr wrap="square" rtlCol="0">
            <a:spAutoFit/>
          </a:bodyPr>
          <a:lstStyle/>
          <a:p>
            <a:pPr algn="ctr"/>
            <a:r>
              <a:rPr lang="fr-FR" sz="2800" b="1" dirty="0"/>
              <a:t>2</a:t>
            </a:r>
          </a:p>
        </p:txBody>
      </p:sp>
      <p:sp>
        <p:nvSpPr>
          <p:cNvPr id="23" name="ZoneTexte 22">
            <a:extLst>
              <a:ext uri="{FF2B5EF4-FFF2-40B4-BE49-F238E27FC236}">
                <a16:creationId xmlns:a16="http://schemas.microsoft.com/office/drawing/2014/main" id="{5A3049BE-247A-E3F2-8DB6-391D6FA7DDFF}"/>
              </a:ext>
            </a:extLst>
          </p:cNvPr>
          <p:cNvSpPr txBox="1"/>
          <p:nvPr/>
        </p:nvSpPr>
        <p:spPr>
          <a:xfrm>
            <a:off x="7308175" y="5514597"/>
            <a:ext cx="546477" cy="523220"/>
          </a:xfrm>
          <a:prstGeom prst="rect">
            <a:avLst/>
          </a:prstGeom>
          <a:noFill/>
        </p:spPr>
        <p:txBody>
          <a:bodyPr wrap="square" rtlCol="0">
            <a:spAutoFit/>
          </a:bodyPr>
          <a:lstStyle/>
          <a:p>
            <a:pPr algn="ctr"/>
            <a:r>
              <a:rPr lang="fr-FR" sz="2800" b="1" dirty="0"/>
              <a:t>3</a:t>
            </a:r>
          </a:p>
        </p:txBody>
      </p:sp>
      <p:pic>
        <p:nvPicPr>
          <p:cNvPr id="26" name="Image 25" descr="Une image contenant tasse, orange&#10;&#10;Le contenu généré par l’IA peut être incorrect.">
            <a:extLst>
              <a:ext uri="{FF2B5EF4-FFF2-40B4-BE49-F238E27FC236}">
                <a16:creationId xmlns:a16="http://schemas.microsoft.com/office/drawing/2014/main" id="{F969B57D-614A-EA4E-1849-2A731ADF6E51}"/>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1568881" y="5869802"/>
            <a:ext cx="612058" cy="612058"/>
          </a:xfrm>
          <a:prstGeom prst="rect">
            <a:avLst/>
          </a:prstGeom>
        </p:spPr>
      </p:pic>
      <p:sp>
        <p:nvSpPr>
          <p:cNvPr id="27" name="ZoneTexte 26">
            <a:extLst>
              <a:ext uri="{FF2B5EF4-FFF2-40B4-BE49-F238E27FC236}">
                <a16:creationId xmlns:a16="http://schemas.microsoft.com/office/drawing/2014/main" id="{16225AAF-5FFF-888C-E99D-D3F64647A60B}"/>
              </a:ext>
            </a:extLst>
          </p:cNvPr>
          <p:cNvSpPr txBox="1"/>
          <p:nvPr/>
        </p:nvSpPr>
        <p:spPr>
          <a:xfrm>
            <a:off x="11376828" y="5185170"/>
            <a:ext cx="806894" cy="523220"/>
          </a:xfrm>
          <a:prstGeom prst="rect">
            <a:avLst/>
          </a:prstGeom>
          <a:noFill/>
        </p:spPr>
        <p:txBody>
          <a:bodyPr wrap="square" rtlCol="0">
            <a:spAutoFit/>
          </a:bodyPr>
          <a:lstStyle/>
          <a:p>
            <a:pPr algn="ctr"/>
            <a:r>
              <a:rPr lang="fr-FR" sz="2800" b="1" dirty="0"/>
              <a:t>4</a:t>
            </a:r>
          </a:p>
        </p:txBody>
      </p:sp>
      <p:cxnSp>
        <p:nvCxnSpPr>
          <p:cNvPr id="28" name="Connecteur droit avec flèche 27">
            <a:extLst>
              <a:ext uri="{FF2B5EF4-FFF2-40B4-BE49-F238E27FC236}">
                <a16:creationId xmlns:a16="http://schemas.microsoft.com/office/drawing/2014/main" id="{30545C57-F425-4E9F-90C6-038F49A45AD7}"/>
              </a:ext>
            </a:extLst>
          </p:cNvPr>
          <p:cNvCxnSpPr>
            <a:cxnSpLocks/>
          </p:cNvCxnSpPr>
          <p:nvPr/>
        </p:nvCxnSpPr>
        <p:spPr>
          <a:xfrm flipH="1" flipV="1">
            <a:off x="7548623" y="1800114"/>
            <a:ext cx="4152484" cy="42787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31" name="Image 30" descr="Une image contenant tasse, orange&#10;&#10;Le contenu généré par l’IA peut être incorrect.">
            <a:extLst>
              <a:ext uri="{FF2B5EF4-FFF2-40B4-BE49-F238E27FC236}">
                <a16:creationId xmlns:a16="http://schemas.microsoft.com/office/drawing/2014/main" id="{A6C2B8C8-7F87-ECD4-7CCC-547AAA5F7830}"/>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538631" y="2143432"/>
            <a:ext cx="612058" cy="612058"/>
          </a:xfrm>
          <a:prstGeom prst="rect">
            <a:avLst/>
          </a:prstGeom>
        </p:spPr>
      </p:pic>
      <p:sp>
        <p:nvSpPr>
          <p:cNvPr id="32" name="ZoneTexte 31">
            <a:extLst>
              <a:ext uri="{FF2B5EF4-FFF2-40B4-BE49-F238E27FC236}">
                <a16:creationId xmlns:a16="http://schemas.microsoft.com/office/drawing/2014/main" id="{BEC8092B-2385-FFA1-A44B-50E9F5325782}"/>
              </a:ext>
            </a:extLst>
          </p:cNvPr>
          <p:cNvSpPr txBox="1"/>
          <p:nvPr/>
        </p:nvSpPr>
        <p:spPr>
          <a:xfrm>
            <a:off x="3965689" y="2051262"/>
            <a:ext cx="522091" cy="523220"/>
          </a:xfrm>
          <a:prstGeom prst="rect">
            <a:avLst/>
          </a:prstGeom>
          <a:noFill/>
        </p:spPr>
        <p:txBody>
          <a:bodyPr wrap="square" rtlCol="0">
            <a:spAutoFit/>
          </a:bodyPr>
          <a:lstStyle/>
          <a:p>
            <a:pPr algn="ctr"/>
            <a:r>
              <a:rPr lang="fr-FR" sz="2800" b="1" dirty="0"/>
              <a:t>1’</a:t>
            </a:r>
          </a:p>
        </p:txBody>
      </p:sp>
      <p:pic>
        <p:nvPicPr>
          <p:cNvPr id="33" name="Image 32" descr="Une image contenant tasse, orange&#10;&#10;Le contenu généré par l’IA peut être incorrect.">
            <a:extLst>
              <a:ext uri="{FF2B5EF4-FFF2-40B4-BE49-F238E27FC236}">
                <a16:creationId xmlns:a16="http://schemas.microsoft.com/office/drawing/2014/main" id="{087F2ACD-5F7F-4833-E5B9-35335B31277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133309" y="2192123"/>
            <a:ext cx="612058" cy="612058"/>
          </a:xfrm>
          <a:prstGeom prst="rect">
            <a:avLst/>
          </a:prstGeom>
        </p:spPr>
      </p:pic>
      <p:sp>
        <p:nvSpPr>
          <p:cNvPr id="34" name="ZoneTexte 33">
            <a:extLst>
              <a:ext uri="{FF2B5EF4-FFF2-40B4-BE49-F238E27FC236}">
                <a16:creationId xmlns:a16="http://schemas.microsoft.com/office/drawing/2014/main" id="{45B258E3-3876-6F2A-7795-8EE208AB32F7}"/>
              </a:ext>
            </a:extLst>
          </p:cNvPr>
          <p:cNvSpPr txBox="1"/>
          <p:nvPr/>
        </p:nvSpPr>
        <p:spPr>
          <a:xfrm>
            <a:off x="5652490" y="2439236"/>
            <a:ext cx="631722" cy="523220"/>
          </a:xfrm>
          <a:prstGeom prst="rect">
            <a:avLst/>
          </a:prstGeom>
          <a:noFill/>
        </p:spPr>
        <p:txBody>
          <a:bodyPr wrap="square" rtlCol="0">
            <a:spAutoFit/>
          </a:bodyPr>
          <a:lstStyle/>
          <a:p>
            <a:pPr algn="ctr"/>
            <a:r>
              <a:rPr lang="fr-FR" sz="2800" b="1" dirty="0"/>
              <a:t>1’’</a:t>
            </a:r>
          </a:p>
        </p:txBody>
      </p:sp>
      <p:pic>
        <p:nvPicPr>
          <p:cNvPr id="35" name="Image 34" descr="Une image contenant tasse, orange&#10;&#10;Le contenu généré par l’IA peut être incorrect.">
            <a:extLst>
              <a:ext uri="{FF2B5EF4-FFF2-40B4-BE49-F238E27FC236}">
                <a16:creationId xmlns:a16="http://schemas.microsoft.com/office/drawing/2014/main" id="{80EF319D-DCC5-BCF1-3CE5-39E1BB601508}"/>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052333" y="4064410"/>
            <a:ext cx="612058" cy="612058"/>
          </a:xfrm>
          <a:prstGeom prst="rect">
            <a:avLst/>
          </a:prstGeom>
        </p:spPr>
      </p:pic>
      <p:pic>
        <p:nvPicPr>
          <p:cNvPr id="36" name="Image 35" descr="Une image contenant tasse, orange&#10;&#10;Le contenu généré par l’IA peut être incorrect.">
            <a:extLst>
              <a:ext uri="{FF2B5EF4-FFF2-40B4-BE49-F238E27FC236}">
                <a16:creationId xmlns:a16="http://schemas.microsoft.com/office/drawing/2014/main" id="{014CF9BF-945A-C5B8-6DE0-55974DC0CB5F}"/>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496914" y="3162206"/>
            <a:ext cx="612058" cy="612058"/>
          </a:xfrm>
          <a:prstGeom prst="rect">
            <a:avLst/>
          </a:prstGeom>
        </p:spPr>
      </p:pic>
      <p:sp>
        <p:nvSpPr>
          <p:cNvPr id="37" name="ZoneTexte 36">
            <a:extLst>
              <a:ext uri="{FF2B5EF4-FFF2-40B4-BE49-F238E27FC236}">
                <a16:creationId xmlns:a16="http://schemas.microsoft.com/office/drawing/2014/main" id="{F638B518-7EEF-6360-2866-EADC70E0B9C4}"/>
              </a:ext>
            </a:extLst>
          </p:cNvPr>
          <p:cNvSpPr txBox="1"/>
          <p:nvPr/>
        </p:nvSpPr>
        <p:spPr>
          <a:xfrm>
            <a:off x="4572501" y="3554592"/>
            <a:ext cx="579940" cy="523220"/>
          </a:xfrm>
          <a:prstGeom prst="rect">
            <a:avLst/>
          </a:prstGeom>
          <a:noFill/>
        </p:spPr>
        <p:txBody>
          <a:bodyPr wrap="square" rtlCol="0">
            <a:spAutoFit/>
          </a:bodyPr>
          <a:lstStyle/>
          <a:p>
            <a:pPr algn="ctr"/>
            <a:r>
              <a:rPr lang="fr-FR" sz="2800" b="1" dirty="0"/>
              <a:t>2’</a:t>
            </a:r>
          </a:p>
        </p:txBody>
      </p:sp>
      <p:sp>
        <p:nvSpPr>
          <p:cNvPr id="38" name="ZoneTexte 37">
            <a:extLst>
              <a:ext uri="{FF2B5EF4-FFF2-40B4-BE49-F238E27FC236}">
                <a16:creationId xmlns:a16="http://schemas.microsoft.com/office/drawing/2014/main" id="{A4EB1C10-E983-BE64-EBA1-F6D6D415A2CA}"/>
              </a:ext>
            </a:extLst>
          </p:cNvPr>
          <p:cNvSpPr txBox="1"/>
          <p:nvPr/>
        </p:nvSpPr>
        <p:spPr>
          <a:xfrm>
            <a:off x="5985519" y="2876251"/>
            <a:ext cx="579940" cy="523220"/>
          </a:xfrm>
          <a:prstGeom prst="rect">
            <a:avLst/>
          </a:prstGeom>
          <a:noFill/>
        </p:spPr>
        <p:txBody>
          <a:bodyPr wrap="square" rtlCol="0">
            <a:spAutoFit/>
          </a:bodyPr>
          <a:lstStyle/>
          <a:p>
            <a:pPr algn="ctr"/>
            <a:r>
              <a:rPr lang="fr-FR" sz="2800" b="1" dirty="0"/>
              <a:t>2’’</a:t>
            </a:r>
          </a:p>
        </p:txBody>
      </p:sp>
      <p:pic>
        <p:nvPicPr>
          <p:cNvPr id="39" name="Image 38" descr="Une image contenant tasse, orange&#10;&#10;Le contenu généré par l’IA peut être incorrect.">
            <a:extLst>
              <a:ext uri="{FF2B5EF4-FFF2-40B4-BE49-F238E27FC236}">
                <a16:creationId xmlns:a16="http://schemas.microsoft.com/office/drawing/2014/main" id="{8A392921-DE67-C32A-E605-FA2B4D75253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298592" y="4490649"/>
            <a:ext cx="612058" cy="612058"/>
          </a:xfrm>
          <a:prstGeom prst="rect">
            <a:avLst/>
          </a:prstGeom>
        </p:spPr>
      </p:pic>
      <p:pic>
        <p:nvPicPr>
          <p:cNvPr id="40" name="Image 39" descr="Une image contenant tasse, orange&#10;&#10;Le contenu généré par l’IA peut être incorrect.">
            <a:extLst>
              <a:ext uri="{FF2B5EF4-FFF2-40B4-BE49-F238E27FC236}">
                <a16:creationId xmlns:a16="http://schemas.microsoft.com/office/drawing/2014/main" id="{BC85AFE0-BD40-1F44-002B-08961F3DD7C2}"/>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531772" y="3429000"/>
            <a:ext cx="612058" cy="612058"/>
          </a:xfrm>
          <a:prstGeom prst="rect">
            <a:avLst/>
          </a:prstGeom>
        </p:spPr>
      </p:pic>
      <p:sp>
        <p:nvSpPr>
          <p:cNvPr id="42" name="ZoneTexte 41">
            <a:extLst>
              <a:ext uri="{FF2B5EF4-FFF2-40B4-BE49-F238E27FC236}">
                <a16:creationId xmlns:a16="http://schemas.microsoft.com/office/drawing/2014/main" id="{D3C0772D-1E05-C331-8DF3-77075DB0B9D6}"/>
              </a:ext>
            </a:extLst>
          </p:cNvPr>
          <p:cNvSpPr txBox="1"/>
          <p:nvPr/>
        </p:nvSpPr>
        <p:spPr>
          <a:xfrm>
            <a:off x="7837801" y="4421972"/>
            <a:ext cx="546477" cy="523220"/>
          </a:xfrm>
          <a:prstGeom prst="rect">
            <a:avLst/>
          </a:prstGeom>
          <a:noFill/>
        </p:spPr>
        <p:txBody>
          <a:bodyPr wrap="square" rtlCol="0">
            <a:spAutoFit/>
          </a:bodyPr>
          <a:lstStyle/>
          <a:p>
            <a:pPr algn="ctr"/>
            <a:r>
              <a:rPr lang="fr-FR" sz="2800" b="1" dirty="0"/>
              <a:t>3’</a:t>
            </a:r>
          </a:p>
        </p:txBody>
      </p:sp>
      <p:sp>
        <p:nvSpPr>
          <p:cNvPr id="43" name="ZoneTexte 42">
            <a:extLst>
              <a:ext uri="{FF2B5EF4-FFF2-40B4-BE49-F238E27FC236}">
                <a16:creationId xmlns:a16="http://schemas.microsoft.com/office/drawing/2014/main" id="{971480B9-39EE-952A-E4C2-176309F2D9CE}"/>
              </a:ext>
            </a:extLst>
          </p:cNvPr>
          <p:cNvSpPr txBox="1"/>
          <p:nvPr/>
        </p:nvSpPr>
        <p:spPr>
          <a:xfrm>
            <a:off x="7987817" y="3260985"/>
            <a:ext cx="546477" cy="523220"/>
          </a:xfrm>
          <a:prstGeom prst="rect">
            <a:avLst/>
          </a:prstGeom>
          <a:noFill/>
        </p:spPr>
        <p:txBody>
          <a:bodyPr wrap="square" rtlCol="0">
            <a:spAutoFit/>
          </a:bodyPr>
          <a:lstStyle/>
          <a:p>
            <a:pPr algn="ctr"/>
            <a:r>
              <a:rPr lang="fr-FR" sz="2800" b="1" dirty="0"/>
              <a:t>3’’</a:t>
            </a:r>
          </a:p>
        </p:txBody>
      </p:sp>
      <p:pic>
        <p:nvPicPr>
          <p:cNvPr id="44" name="Image 43" descr="Une image contenant tasse, orange&#10;&#10;Le contenu généré par l’IA peut être incorrect.">
            <a:extLst>
              <a:ext uri="{FF2B5EF4-FFF2-40B4-BE49-F238E27FC236}">
                <a16:creationId xmlns:a16="http://schemas.microsoft.com/office/drawing/2014/main" id="{2BFD3B20-CB97-CB6C-D19F-C2137369049A}"/>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16724" y="4432977"/>
            <a:ext cx="612058" cy="612058"/>
          </a:xfrm>
          <a:prstGeom prst="rect">
            <a:avLst/>
          </a:prstGeom>
        </p:spPr>
      </p:pic>
      <p:pic>
        <p:nvPicPr>
          <p:cNvPr id="45" name="Image 44" descr="Une image contenant tasse, orange&#10;&#10;Le contenu généré par l’IA peut être incorrect.">
            <a:extLst>
              <a:ext uri="{FF2B5EF4-FFF2-40B4-BE49-F238E27FC236}">
                <a16:creationId xmlns:a16="http://schemas.microsoft.com/office/drawing/2014/main" id="{7C43186F-782D-633A-E117-5E35431710A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830092" y="3088436"/>
            <a:ext cx="612058" cy="612058"/>
          </a:xfrm>
          <a:prstGeom prst="rect">
            <a:avLst/>
          </a:prstGeom>
        </p:spPr>
      </p:pic>
      <p:sp>
        <p:nvSpPr>
          <p:cNvPr id="46" name="ZoneTexte 45">
            <a:extLst>
              <a:ext uri="{FF2B5EF4-FFF2-40B4-BE49-F238E27FC236}">
                <a16:creationId xmlns:a16="http://schemas.microsoft.com/office/drawing/2014/main" id="{4137DB4F-1161-C92F-B33D-E37B4C272887}"/>
              </a:ext>
            </a:extLst>
          </p:cNvPr>
          <p:cNvSpPr txBox="1"/>
          <p:nvPr/>
        </p:nvSpPr>
        <p:spPr>
          <a:xfrm>
            <a:off x="10319902" y="4130691"/>
            <a:ext cx="806894" cy="523220"/>
          </a:xfrm>
          <a:prstGeom prst="rect">
            <a:avLst/>
          </a:prstGeom>
          <a:noFill/>
        </p:spPr>
        <p:txBody>
          <a:bodyPr wrap="square" rtlCol="0">
            <a:spAutoFit/>
          </a:bodyPr>
          <a:lstStyle/>
          <a:p>
            <a:pPr algn="ctr"/>
            <a:r>
              <a:rPr lang="fr-FR" sz="2800" b="1" dirty="0"/>
              <a:t>4’</a:t>
            </a:r>
          </a:p>
        </p:txBody>
      </p:sp>
      <p:sp>
        <p:nvSpPr>
          <p:cNvPr id="47" name="ZoneTexte 46">
            <a:extLst>
              <a:ext uri="{FF2B5EF4-FFF2-40B4-BE49-F238E27FC236}">
                <a16:creationId xmlns:a16="http://schemas.microsoft.com/office/drawing/2014/main" id="{7624B9CB-865F-88E0-9C59-E95FEFC612EA}"/>
              </a:ext>
            </a:extLst>
          </p:cNvPr>
          <p:cNvSpPr txBox="1"/>
          <p:nvPr/>
        </p:nvSpPr>
        <p:spPr>
          <a:xfrm>
            <a:off x="9134722" y="2934901"/>
            <a:ext cx="806894" cy="523220"/>
          </a:xfrm>
          <a:prstGeom prst="rect">
            <a:avLst/>
          </a:prstGeom>
          <a:noFill/>
        </p:spPr>
        <p:txBody>
          <a:bodyPr wrap="square" rtlCol="0">
            <a:spAutoFit/>
          </a:bodyPr>
          <a:lstStyle/>
          <a:p>
            <a:pPr algn="ctr"/>
            <a:r>
              <a:rPr lang="fr-FR" sz="2800" b="1" dirty="0"/>
              <a:t>4’’</a:t>
            </a:r>
          </a:p>
        </p:txBody>
      </p:sp>
      <p:grpSp>
        <p:nvGrpSpPr>
          <p:cNvPr id="52" name="Groupe 51">
            <a:extLst>
              <a:ext uri="{FF2B5EF4-FFF2-40B4-BE49-F238E27FC236}">
                <a16:creationId xmlns:a16="http://schemas.microsoft.com/office/drawing/2014/main" id="{0A1DA31D-8ACE-06F7-FAA5-7A49D3DFCF3B}"/>
              </a:ext>
            </a:extLst>
          </p:cNvPr>
          <p:cNvGrpSpPr/>
          <p:nvPr/>
        </p:nvGrpSpPr>
        <p:grpSpPr>
          <a:xfrm>
            <a:off x="1750142" y="1800114"/>
            <a:ext cx="1100604" cy="370828"/>
            <a:chOff x="1750142" y="1800114"/>
            <a:chExt cx="1100604" cy="370828"/>
          </a:xfrm>
        </p:grpSpPr>
        <p:cxnSp>
          <p:nvCxnSpPr>
            <p:cNvPr id="49" name="Connecteur droit avec flèche 48">
              <a:extLst>
                <a:ext uri="{FF2B5EF4-FFF2-40B4-BE49-F238E27FC236}">
                  <a16:creationId xmlns:a16="http://schemas.microsoft.com/office/drawing/2014/main" id="{61B16BAC-FB1A-68AF-CF98-E94A0D523A18}"/>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51" name="ZoneTexte 50">
              <a:extLst>
                <a:ext uri="{FF2B5EF4-FFF2-40B4-BE49-F238E27FC236}">
                  <a16:creationId xmlns:a16="http://schemas.microsoft.com/office/drawing/2014/main" id="{23B484C0-500D-0E26-516F-F90FCEC2A8AB}"/>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grpSp>
        <p:nvGrpSpPr>
          <p:cNvPr id="53" name="Groupe 52">
            <a:extLst>
              <a:ext uri="{FF2B5EF4-FFF2-40B4-BE49-F238E27FC236}">
                <a16:creationId xmlns:a16="http://schemas.microsoft.com/office/drawing/2014/main" id="{D8D88552-5C49-1242-BCFF-2C3E4732ED46}"/>
              </a:ext>
            </a:extLst>
          </p:cNvPr>
          <p:cNvGrpSpPr/>
          <p:nvPr/>
        </p:nvGrpSpPr>
        <p:grpSpPr>
          <a:xfrm>
            <a:off x="4461081" y="1783600"/>
            <a:ext cx="1100604" cy="370828"/>
            <a:chOff x="1750142" y="1800114"/>
            <a:chExt cx="1100604" cy="370828"/>
          </a:xfrm>
        </p:grpSpPr>
        <p:cxnSp>
          <p:nvCxnSpPr>
            <p:cNvPr id="54" name="Connecteur droit avec flèche 53">
              <a:extLst>
                <a:ext uri="{FF2B5EF4-FFF2-40B4-BE49-F238E27FC236}">
                  <a16:creationId xmlns:a16="http://schemas.microsoft.com/office/drawing/2014/main" id="{DF443488-A92F-5EB3-5AB9-BD2623536023}"/>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55" name="ZoneTexte 54">
              <a:extLst>
                <a:ext uri="{FF2B5EF4-FFF2-40B4-BE49-F238E27FC236}">
                  <a16:creationId xmlns:a16="http://schemas.microsoft.com/office/drawing/2014/main" id="{FD822B62-14D9-6100-388B-C63B0E3029A7}"/>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grpSp>
        <p:nvGrpSpPr>
          <p:cNvPr id="56" name="Groupe 55">
            <a:extLst>
              <a:ext uri="{FF2B5EF4-FFF2-40B4-BE49-F238E27FC236}">
                <a16:creationId xmlns:a16="http://schemas.microsoft.com/office/drawing/2014/main" id="{5E8125BC-3551-CB8D-71DB-3DFBC2953981}"/>
              </a:ext>
            </a:extLst>
          </p:cNvPr>
          <p:cNvGrpSpPr/>
          <p:nvPr/>
        </p:nvGrpSpPr>
        <p:grpSpPr>
          <a:xfrm rot="19849401">
            <a:off x="3645256" y="4362672"/>
            <a:ext cx="1100604" cy="370828"/>
            <a:chOff x="1750142" y="1800114"/>
            <a:chExt cx="1100604" cy="370828"/>
          </a:xfrm>
        </p:grpSpPr>
        <p:cxnSp>
          <p:nvCxnSpPr>
            <p:cNvPr id="57" name="Connecteur droit avec flèche 56">
              <a:extLst>
                <a:ext uri="{FF2B5EF4-FFF2-40B4-BE49-F238E27FC236}">
                  <a16:creationId xmlns:a16="http://schemas.microsoft.com/office/drawing/2014/main" id="{64C44319-E112-DF6E-58E3-92DCE18686E1}"/>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8CD42880-8887-9E8C-4F2A-2ED71DD1D191}"/>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sp>
        <p:nvSpPr>
          <p:cNvPr id="74" name="ZoneTexte 73">
            <a:extLst>
              <a:ext uri="{FF2B5EF4-FFF2-40B4-BE49-F238E27FC236}">
                <a16:creationId xmlns:a16="http://schemas.microsoft.com/office/drawing/2014/main" id="{01618C7C-EB3E-CFBB-3D3D-AB43797D429B}"/>
              </a:ext>
            </a:extLst>
          </p:cNvPr>
          <p:cNvSpPr txBox="1"/>
          <p:nvPr/>
        </p:nvSpPr>
        <p:spPr>
          <a:xfrm>
            <a:off x="60139" y="2695072"/>
            <a:ext cx="3648142" cy="2862322"/>
          </a:xfrm>
          <a:prstGeom prst="rect">
            <a:avLst/>
          </a:prstGeom>
          <a:noFill/>
        </p:spPr>
        <p:txBody>
          <a:bodyPr wrap="square" rtlCol="0">
            <a:spAutoFit/>
          </a:bodyPr>
          <a:lstStyle/>
          <a:p>
            <a:pPr marL="342900" indent="-342900">
              <a:buFont typeface="+mj-lt"/>
              <a:buAutoNum type="arabicPeriod"/>
            </a:pPr>
            <a:r>
              <a:rPr lang="fr-FR" dirty="0"/>
              <a:t>On construit une triangulation  selon au moins 3 axes</a:t>
            </a:r>
          </a:p>
          <a:p>
            <a:pPr marL="342900" indent="-342900">
              <a:buFont typeface="+mj-lt"/>
              <a:buAutoNum type="arabicPeriod"/>
            </a:pPr>
            <a:r>
              <a:rPr lang="fr-FR" dirty="0"/>
              <a:t>On reporte chaque axe sur une carte Topo25 ou Google </a:t>
            </a:r>
            <a:r>
              <a:rPr lang="fr-FR" dirty="0" err="1"/>
              <a:t>Maps</a:t>
            </a:r>
            <a:endParaRPr lang="fr-FR" dirty="0"/>
          </a:p>
          <a:p>
            <a:pPr marL="342900" indent="-342900">
              <a:buFont typeface="+mj-lt"/>
              <a:buAutoNum type="arabicPeriod"/>
            </a:pPr>
            <a:r>
              <a:rPr lang="fr-FR" dirty="0"/>
              <a:t>On relève le temps à chaque position dans l’abaque ci-après indiqué en annexe,</a:t>
            </a:r>
          </a:p>
          <a:p>
            <a:pPr marL="342900" indent="-342900">
              <a:buFont typeface="+mj-lt"/>
              <a:buAutoNum type="arabicPeriod"/>
            </a:pPr>
            <a:r>
              <a:rPr lang="fr-FR" dirty="0"/>
              <a:t>On convertit le temps calculé en distance avec l’aide de la table ci-avant.</a:t>
            </a:r>
          </a:p>
        </p:txBody>
      </p:sp>
      <p:grpSp>
        <p:nvGrpSpPr>
          <p:cNvPr id="59" name="Groupe 58">
            <a:extLst>
              <a:ext uri="{FF2B5EF4-FFF2-40B4-BE49-F238E27FC236}">
                <a16:creationId xmlns:a16="http://schemas.microsoft.com/office/drawing/2014/main" id="{137B31EC-F66E-1CE9-0D57-045D8F497DF0}"/>
              </a:ext>
            </a:extLst>
          </p:cNvPr>
          <p:cNvGrpSpPr/>
          <p:nvPr/>
        </p:nvGrpSpPr>
        <p:grpSpPr>
          <a:xfrm rot="19849401">
            <a:off x="5356899" y="3417793"/>
            <a:ext cx="1100604" cy="370828"/>
            <a:chOff x="1750142" y="1800114"/>
            <a:chExt cx="1100604" cy="370828"/>
          </a:xfrm>
        </p:grpSpPr>
        <p:cxnSp>
          <p:nvCxnSpPr>
            <p:cNvPr id="60" name="Connecteur droit avec flèche 59">
              <a:extLst>
                <a:ext uri="{FF2B5EF4-FFF2-40B4-BE49-F238E27FC236}">
                  <a16:creationId xmlns:a16="http://schemas.microsoft.com/office/drawing/2014/main" id="{C626FF5E-F5A7-CE46-3645-C757311F4DA8}"/>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61" name="ZoneTexte 60">
              <a:extLst>
                <a:ext uri="{FF2B5EF4-FFF2-40B4-BE49-F238E27FC236}">
                  <a16:creationId xmlns:a16="http://schemas.microsoft.com/office/drawing/2014/main" id="{39D1A91E-76CD-86A2-5773-45E30F232FDD}"/>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grpSp>
        <p:nvGrpSpPr>
          <p:cNvPr id="62" name="Groupe 61">
            <a:extLst>
              <a:ext uri="{FF2B5EF4-FFF2-40B4-BE49-F238E27FC236}">
                <a16:creationId xmlns:a16="http://schemas.microsoft.com/office/drawing/2014/main" id="{3411739A-7941-EA50-EA71-61F10D585870}"/>
              </a:ext>
            </a:extLst>
          </p:cNvPr>
          <p:cNvGrpSpPr/>
          <p:nvPr/>
        </p:nvGrpSpPr>
        <p:grpSpPr>
          <a:xfrm rot="16975563">
            <a:off x="6407400" y="5266141"/>
            <a:ext cx="1100604" cy="370828"/>
            <a:chOff x="1750142" y="1800114"/>
            <a:chExt cx="1100604" cy="370828"/>
          </a:xfrm>
        </p:grpSpPr>
        <p:cxnSp>
          <p:nvCxnSpPr>
            <p:cNvPr id="63" name="Connecteur droit avec flèche 62">
              <a:extLst>
                <a:ext uri="{FF2B5EF4-FFF2-40B4-BE49-F238E27FC236}">
                  <a16:creationId xmlns:a16="http://schemas.microsoft.com/office/drawing/2014/main" id="{2507CB37-E8A2-CA78-193F-0BE860C99029}"/>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64" name="ZoneTexte 63">
              <a:extLst>
                <a:ext uri="{FF2B5EF4-FFF2-40B4-BE49-F238E27FC236}">
                  <a16:creationId xmlns:a16="http://schemas.microsoft.com/office/drawing/2014/main" id="{3582BA7D-3467-24E9-0BF8-737508DD8060}"/>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grpSp>
        <p:nvGrpSpPr>
          <p:cNvPr id="65" name="Groupe 64">
            <a:extLst>
              <a:ext uri="{FF2B5EF4-FFF2-40B4-BE49-F238E27FC236}">
                <a16:creationId xmlns:a16="http://schemas.microsoft.com/office/drawing/2014/main" id="{10E25F3D-CB13-B134-0C4E-BDAD9C449AD1}"/>
              </a:ext>
            </a:extLst>
          </p:cNvPr>
          <p:cNvGrpSpPr/>
          <p:nvPr/>
        </p:nvGrpSpPr>
        <p:grpSpPr>
          <a:xfrm rot="16975563">
            <a:off x="6718162" y="4000462"/>
            <a:ext cx="1073090" cy="370828"/>
            <a:chOff x="1750142" y="1800114"/>
            <a:chExt cx="1100604" cy="370828"/>
          </a:xfrm>
        </p:grpSpPr>
        <p:cxnSp>
          <p:nvCxnSpPr>
            <p:cNvPr id="66" name="Connecteur droit avec flèche 65">
              <a:extLst>
                <a:ext uri="{FF2B5EF4-FFF2-40B4-BE49-F238E27FC236}">
                  <a16:creationId xmlns:a16="http://schemas.microsoft.com/office/drawing/2014/main" id="{FBE8A9EF-A858-A708-97E1-AFAF47500BB9}"/>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67" name="ZoneTexte 66">
              <a:extLst>
                <a:ext uri="{FF2B5EF4-FFF2-40B4-BE49-F238E27FC236}">
                  <a16:creationId xmlns:a16="http://schemas.microsoft.com/office/drawing/2014/main" id="{E3B11A83-3460-F3D8-06FC-D19079CCEA49}"/>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grpSp>
        <p:nvGrpSpPr>
          <p:cNvPr id="68" name="Groupe 67">
            <a:extLst>
              <a:ext uri="{FF2B5EF4-FFF2-40B4-BE49-F238E27FC236}">
                <a16:creationId xmlns:a16="http://schemas.microsoft.com/office/drawing/2014/main" id="{FB82A4A1-8782-E528-02A6-5A82D150DABA}"/>
              </a:ext>
            </a:extLst>
          </p:cNvPr>
          <p:cNvGrpSpPr/>
          <p:nvPr/>
        </p:nvGrpSpPr>
        <p:grpSpPr>
          <a:xfrm rot="2651204">
            <a:off x="10447915" y="5376136"/>
            <a:ext cx="1100604" cy="370828"/>
            <a:chOff x="1750142" y="1800114"/>
            <a:chExt cx="1100604" cy="370828"/>
          </a:xfrm>
        </p:grpSpPr>
        <p:cxnSp>
          <p:nvCxnSpPr>
            <p:cNvPr id="69" name="Connecteur droit avec flèche 68">
              <a:extLst>
                <a:ext uri="{FF2B5EF4-FFF2-40B4-BE49-F238E27FC236}">
                  <a16:creationId xmlns:a16="http://schemas.microsoft.com/office/drawing/2014/main" id="{E8260E7D-5553-3B11-4826-2E0BBC499062}"/>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70" name="ZoneTexte 69">
              <a:extLst>
                <a:ext uri="{FF2B5EF4-FFF2-40B4-BE49-F238E27FC236}">
                  <a16:creationId xmlns:a16="http://schemas.microsoft.com/office/drawing/2014/main" id="{20F57179-E598-F946-888F-59F16D4057BE}"/>
                </a:ext>
              </a:extLst>
            </p:cNvPr>
            <p:cNvSpPr txBox="1"/>
            <p:nvPr/>
          </p:nvSpPr>
          <p:spPr>
            <a:xfrm>
              <a:off x="1948763" y="1800114"/>
              <a:ext cx="703362" cy="369332"/>
            </a:xfrm>
            <a:prstGeom prst="rect">
              <a:avLst/>
            </a:prstGeom>
            <a:noFill/>
          </p:spPr>
          <p:txBody>
            <a:bodyPr wrap="square" rtlCol="0">
              <a:spAutoFit/>
            </a:bodyPr>
            <a:lstStyle/>
            <a:p>
              <a:r>
                <a:rPr lang="fr-FR" b="1" dirty="0"/>
                <a:t>50 m</a:t>
              </a:r>
            </a:p>
          </p:txBody>
        </p:sp>
      </p:grpSp>
      <p:grpSp>
        <p:nvGrpSpPr>
          <p:cNvPr id="71" name="Groupe 70">
            <a:extLst>
              <a:ext uri="{FF2B5EF4-FFF2-40B4-BE49-F238E27FC236}">
                <a16:creationId xmlns:a16="http://schemas.microsoft.com/office/drawing/2014/main" id="{CBE0262B-2325-4844-63BB-D5951B973636}"/>
              </a:ext>
            </a:extLst>
          </p:cNvPr>
          <p:cNvGrpSpPr/>
          <p:nvPr/>
        </p:nvGrpSpPr>
        <p:grpSpPr>
          <a:xfrm rot="2332181">
            <a:off x="9205823" y="4069352"/>
            <a:ext cx="1073090" cy="370827"/>
            <a:chOff x="1750142" y="1800115"/>
            <a:chExt cx="1100604" cy="370827"/>
          </a:xfrm>
        </p:grpSpPr>
        <p:cxnSp>
          <p:nvCxnSpPr>
            <p:cNvPr id="72" name="Connecteur droit avec flèche 71">
              <a:extLst>
                <a:ext uri="{FF2B5EF4-FFF2-40B4-BE49-F238E27FC236}">
                  <a16:creationId xmlns:a16="http://schemas.microsoft.com/office/drawing/2014/main" id="{F36C9377-B5A6-EEDC-0B44-28CD79018F83}"/>
                </a:ext>
              </a:extLst>
            </p:cNvPr>
            <p:cNvCxnSpPr>
              <a:cxnSpLocks/>
            </p:cNvCxnSpPr>
            <p:nvPr/>
          </p:nvCxnSpPr>
          <p:spPr>
            <a:xfrm>
              <a:off x="1750142" y="2143432"/>
              <a:ext cx="1100604" cy="2751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73" name="ZoneTexte 72">
              <a:extLst>
                <a:ext uri="{FF2B5EF4-FFF2-40B4-BE49-F238E27FC236}">
                  <a16:creationId xmlns:a16="http://schemas.microsoft.com/office/drawing/2014/main" id="{4A9376F2-2A42-D2BA-4FCE-FA3DAEB20D02}"/>
                </a:ext>
              </a:extLst>
            </p:cNvPr>
            <p:cNvSpPr txBox="1"/>
            <p:nvPr/>
          </p:nvSpPr>
          <p:spPr>
            <a:xfrm rot="683521">
              <a:off x="1948763" y="1800115"/>
              <a:ext cx="703362" cy="369332"/>
            </a:xfrm>
            <a:prstGeom prst="rect">
              <a:avLst/>
            </a:prstGeom>
            <a:noFill/>
          </p:spPr>
          <p:txBody>
            <a:bodyPr wrap="square" rtlCol="0">
              <a:spAutoFit/>
            </a:bodyPr>
            <a:lstStyle/>
            <a:p>
              <a:r>
                <a:rPr lang="fr-FR" b="1" dirty="0"/>
                <a:t>50 m</a:t>
              </a:r>
            </a:p>
          </p:txBody>
        </p:sp>
      </p:grpSp>
      <p:pic>
        <p:nvPicPr>
          <p:cNvPr id="75" name="Image 74">
            <a:extLst>
              <a:ext uri="{FF2B5EF4-FFF2-40B4-BE49-F238E27FC236}">
                <a16:creationId xmlns:a16="http://schemas.microsoft.com/office/drawing/2014/main" id="{28A5ECC0-F3E9-8FED-2AB9-6CC750DC77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0650" y="2171757"/>
            <a:ext cx="513380" cy="652789"/>
          </a:xfrm>
          <a:prstGeom prst="rect">
            <a:avLst/>
          </a:prstGeom>
        </p:spPr>
      </p:pic>
      <p:cxnSp>
        <p:nvCxnSpPr>
          <p:cNvPr id="77" name="Connecteur droit avec flèche 76">
            <a:extLst>
              <a:ext uri="{FF2B5EF4-FFF2-40B4-BE49-F238E27FC236}">
                <a16:creationId xmlns:a16="http://schemas.microsoft.com/office/drawing/2014/main" id="{0DD43271-DE6C-F0FB-5AB5-EF846746BF99}"/>
              </a:ext>
            </a:extLst>
          </p:cNvPr>
          <p:cNvCxnSpPr/>
          <p:nvPr/>
        </p:nvCxnSpPr>
        <p:spPr>
          <a:xfrm flipH="1">
            <a:off x="865239" y="1317523"/>
            <a:ext cx="7374193"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8" name="ZoneTexte 77">
            <a:extLst>
              <a:ext uri="{FF2B5EF4-FFF2-40B4-BE49-F238E27FC236}">
                <a16:creationId xmlns:a16="http://schemas.microsoft.com/office/drawing/2014/main" id="{B42F5550-0617-571D-92C9-1B83C040466B}"/>
              </a:ext>
            </a:extLst>
          </p:cNvPr>
          <p:cNvSpPr txBox="1"/>
          <p:nvPr/>
        </p:nvSpPr>
        <p:spPr>
          <a:xfrm>
            <a:off x="5916713" y="1012723"/>
            <a:ext cx="1215814" cy="369332"/>
          </a:xfrm>
          <a:prstGeom prst="rect">
            <a:avLst/>
          </a:prstGeom>
          <a:noFill/>
        </p:spPr>
        <p:txBody>
          <a:bodyPr wrap="square" rtlCol="0">
            <a:spAutoFit/>
          </a:bodyPr>
          <a:lstStyle/>
          <a:p>
            <a:r>
              <a:rPr lang="fr-FR" dirty="0"/>
              <a:t>Temps 1</a:t>
            </a:r>
          </a:p>
        </p:txBody>
      </p:sp>
      <p:sp>
        <p:nvSpPr>
          <p:cNvPr id="79" name="ZoneTexte 78">
            <a:extLst>
              <a:ext uri="{FF2B5EF4-FFF2-40B4-BE49-F238E27FC236}">
                <a16:creationId xmlns:a16="http://schemas.microsoft.com/office/drawing/2014/main" id="{B10BD34E-0E50-280A-8D4C-06E765CC2662}"/>
              </a:ext>
            </a:extLst>
          </p:cNvPr>
          <p:cNvSpPr txBox="1"/>
          <p:nvPr/>
        </p:nvSpPr>
        <p:spPr>
          <a:xfrm>
            <a:off x="5931149" y="1406037"/>
            <a:ext cx="1215814" cy="369332"/>
          </a:xfrm>
          <a:prstGeom prst="rect">
            <a:avLst/>
          </a:prstGeom>
          <a:noFill/>
        </p:spPr>
        <p:txBody>
          <a:bodyPr wrap="square" rtlCol="0">
            <a:spAutoFit/>
          </a:bodyPr>
          <a:lstStyle/>
          <a:p>
            <a:r>
              <a:rPr lang="fr-FR" dirty="0"/>
              <a:t>Temps 2</a:t>
            </a:r>
          </a:p>
        </p:txBody>
      </p:sp>
      <p:cxnSp>
        <p:nvCxnSpPr>
          <p:cNvPr id="80" name="Connecteur droit avec flèche 79">
            <a:extLst>
              <a:ext uri="{FF2B5EF4-FFF2-40B4-BE49-F238E27FC236}">
                <a16:creationId xmlns:a16="http://schemas.microsoft.com/office/drawing/2014/main" id="{C65F6B79-9434-B704-8999-1A9F33003C1E}"/>
              </a:ext>
            </a:extLst>
          </p:cNvPr>
          <p:cNvCxnSpPr>
            <a:cxnSpLocks/>
          </p:cNvCxnSpPr>
          <p:nvPr/>
        </p:nvCxnSpPr>
        <p:spPr>
          <a:xfrm flipH="1">
            <a:off x="3696929" y="1795034"/>
            <a:ext cx="4477947" cy="50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2" name="Connecteur droit avec flèche 81">
            <a:extLst>
              <a:ext uri="{FF2B5EF4-FFF2-40B4-BE49-F238E27FC236}">
                <a16:creationId xmlns:a16="http://schemas.microsoft.com/office/drawing/2014/main" id="{5BACE08A-A6B3-4AF8-1719-45C1EFE42E46}"/>
              </a:ext>
            </a:extLst>
          </p:cNvPr>
          <p:cNvCxnSpPr>
            <a:cxnSpLocks/>
          </p:cNvCxnSpPr>
          <p:nvPr/>
        </p:nvCxnSpPr>
        <p:spPr>
          <a:xfrm flipH="1" flipV="1">
            <a:off x="6642752" y="2195699"/>
            <a:ext cx="1550753" cy="12264"/>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5" name="ZoneTexte 84">
            <a:extLst>
              <a:ext uri="{FF2B5EF4-FFF2-40B4-BE49-F238E27FC236}">
                <a16:creationId xmlns:a16="http://schemas.microsoft.com/office/drawing/2014/main" id="{DC919949-092C-D1D5-3686-1BD50BE4AE1C}"/>
              </a:ext>
            </a:extLst>
          </p:cNvPr>
          <p:cNvSpPr txBox="1"/>
          <p:nvPr/>
        </p:nvSpPr>
        <p:spPr>
          <a:xfrm>
            <a:off x="6664091" y="1857427"/>
            <a:ext cx="1215814" cy="369332"/>
          </a:xfrm>
          <a:prstGeom prst="rect">
            <a:avLst/>
          </a:prstGeom>
          <a:noFill/>
          <a:ln>
            <a:noFill/>
          </a:ln>
        </p:spPr>
        <p:txBody>
          <a:bodyPr wrap="square" rtlCol="0">
            <a:spAutoFit/>
          </a:bodyPr>
          <a:lstStyle/>
          <a:p>
            <a:r>
              <a:rPr lang="fr-FR" dirty="0"/>
              <a:t>Temps 3</a:t>
            </a:r>
          </a:p>
        </p:txBody>
      </p:sp>
      <p:sp>
        <p:nvSpPr>
          <p:cNvPr id="86" name="ZoneTexte 85">
            <a:extLst>
              <a:ext uri="{FF2B5EF4-FFF2-40B4-BE49-F238E27FC236}">
                <a16:creationId xmlns:a16="http://schemas.microsoft.com/office/drawing/2014/main" id="{8341CC5F-C12A-E4F7-71F1-E8F230637E90}"/>
              </a:ext>
            </a:extLst>
          </p:cNvPr>
          <p:cNvSpPr txBox="1"/>
          <p:nvPr/>
        </p:nvSpPr>
        <p:spPr>
          <a:xfrm>
            <a:off x="217412" y="1538504"/>
            <a:ext cx="968804" cy="369332"/>
          </a:xfrm>
          <a:prstGeom prst="rect">
            <a:avLst/>
          </a:prstGeom>
          <a:noFill/>
        </p:spPr>
        <p:txBody>
          <a:bodyPr wrap="square" rtlCol="0">
            <a:spAutoFit/>
          </a:bodyPr>
          <a:lstStyle/>
          <a:p>
            <a:r>
              <a:rPr lang="fr-FR" b="1" dirty="0">
                <a:latin typeface="Aptos Black" panose="020F0502020204030204" pitchFamily="34" charset="0"/>
              </a:rPr>
              <a:t>JOUR 1</a:t>
            </a:r>
          </a:p>
        </p:txBody>
      </p:sp>
      <p:sp>
        <p:nvSpPr>
          <p:cNvPr id="87" name="ZoneTexte 86">
            <a:extLst>
              <a:ext uri="{FF2B5EF4-FFF2-40B4-BE49-F238E27FC236}">
                <a16:creationId xmlns:a16="http://schemas.microsoft.com/office/drawing/2014/main" id="{B1FBA312-E682-4CC4-BB09-D09EBDCBC5E4}"/>
              </a:ext>
            </a:extLst>
          </p:cNvPr>
          <p:cNvSpPr txBox="1"/>
          <p:nvPr/>
        </p:nvSpPr>
        <p:spPr>
          <a:xfrm>
            <a:off x="3533847" y="5588573"/>
            <a:ext cx="968804" cy="369332"/>
          </a:xfrm>
          <a:prstGeom prst="rect">
            <a:avLst/>
          </a:prstGeom>
          <a:noFill/>
        </p:spPr>
        <p:txBody>
          <a:bodyPr wrap="square" rtlCol="0">
            <a:spAutoFit/>
          </a:bodyPr>
          <a:lstStyle/>
          <a:p>
            <a:r>
              <a:rPr lang="fr-FR" b="1" dirty="0">
                <a:latin typeface="Aptos Black" panose="020F0502020204030204" pitchFamily="34" charset="0"/>
              </a:rPr>
              <a:t>JOUR 2</a:t>
            </a:r>
          </a:p>
        </p:txBody>
      </p:sp>
      <p:sp>
        <p:nvSpPr>
          <p:cNvPr id="88" name="ZoneTexte 87">
            <a:extLst>
              <a:ext uri="{FF2B5EF4-FFF2-40B4-BE49-F238E27FC236}">
                <a16:creationId xmlns:a16="http://schemas.microsoft.com/office/drawing/2014/main" id="{F009B3FF-C598-CCC8-02A5-880CA5D99987}"/>
              </a:ext>
            </a:extLst>
          </p:cNvPr>
          <p:cNvSpPr txBox="1"/>
          <p:nvPr/>
        </p:nvSpPr>
        <p:spPr>
          <a:xfrm>
            <a:off x="7491047" y="6080721"/>
            <a:ext cx="968804" cy="369332"/>
          </a:xfrm>
          <a:prstGeom prst="rect">
            <a:avLst/>
          </a:prstGeom>
          <a:noFill/>
        </p:spPr>
        <p:txBody>
          <a:bodyPr wrap="square" rtlCol="0">
            <a:spAutoFit/>
          </a:bodyPr>
          <a:lstStyle/>
          <a:p>
            <a:r>
              <a:rPr lang="fr-FR" b="1" dirty="0">
                <a:latin typeface="Aptos Black" panose="020F0502020204030204" pitchFamily="34" charset="0"/>
              </a:rPr>
              <a:t>JOUR 3</a:t>
            </a:r>
          </a:p>
        </p:txBody>
      </p:sp>
      <p:sp>
        <p:nvSpPr>
          <p:cNvPr id="89" name="ZoneTexte 88">
            <a:extLst>
              <a:ext uri="{FF2B5EF4-FFF2-40B4-BE49-F238E27FC236}">
                <a16:creationId xmlns:a16="http://schemas.microsoft.com/office/drawing/2014/main" id="{A9BB7C81-7300-9AC2-D210-5A1344EAD055}"/>
              </a:ext>
            </a:extLst>
          </p:cNvPr>
          <p:cNvSpPr txBox="1"/>
          <p:nvPr/>
        </p:nvSpPr>
        <p:spPr>
          <a:xfrm>
            <a:off x="10642394" y="6246887"/>
            <a:ext cx="968804" cy="369332"/>
          </a:xfrm>
          <a:prstGeom prst="rect">
            <a:avLst/>
          </a:prstGeom>
          <a:noFill/>
        </p:spPr>
        <p:txBody>
          <a:bodyPr wrap="square" rtlCol="0">
            <a:spAutoFit/>
          </a:bodyPr>
          <a:lstStyle/>
          <a:p>
            <a:r>
              <a:rPr lang="fr-FR" b="1" dirty="0">
                <a:latin typeface="Aptos Black" panose="020F0502020204030204" pitchFamily="34" charset="0"/>
              </a:rPr>
              <a:t>JOUR 4</a:t>
            </a: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0D35453D-6F33-B676-C666-528C6B9B4A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6" name="Image 5" descr="Une image contenant cercle, dessin humoristique, oiseau&#10;&#10;Le contenu généré par l’IA peut être incorrect.">
            <a:extLst>
              <a:ext uri="{FF2B5EF4-FFF2-40B4-BE49-F238E27FC236}">
                <a16:creationId xmlns:a16="http://schemas.microsoft.com/office/drawing/2014/main" id="{4B5011C9-0B84-C9B8-7A5F-A72450BB0E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35233">
            <a:off x="-21066" y="3981"/>
            <a:ext cx="1077776" cy="1087399"/>
          </a:xfrm>
          <a:prstGeom prst="rect">
            <a:avLst/>
          </a:prstGeom>
        </p:spPr>
      </p:pic>
    </p:spTree>
    <p:extLst>
      <p:ext uri="{BB962C8B-B14F-4D97-AF65-F5344CB8AC3E}">
        <p14:creationId xmlns:p14="http://schemas.microsoft.com/office/powerpoint/2010/main" val="223496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67438-5ED2-4B14-75D1-302F8979E5F2}"/>
              </a:ext>
            </a:extLst>
          </p:cNvPr>
          <p:cNvSpPr>
            <a:spLocks noGrp="1"/>
          </p:cNvSpPr>
          <p:nvPr>
            <p:ph type="title"/>
          </p:nvPr>
        </p:nvSpPr>
        <p:spPr>
          <a:xfrm>
            <a:off x="7519896" y="83819"/>
            <a:ext cx="4514788" cy="2141234"/>
          </a:xfrm>
        </p:spPr>
        <p:txBody>
          <a:bodyPr/>
          <a:lstStyle/>
          <a:p>
            <a:pPr algn="ctr"/>
            <a:r>
              <a:rPr lang="fr-FR" b="1" dirty="0">
                <a:solidFill>
                  <a:schemeClr val="accent4">
                    <a:lumMod val="50000"/>
                  </a:schemeClr>
                </a:solidFill>
              </a:rPr>
              <a:t>Seul on peut faire 1 à 2 axes par jour</a:t>
            </a:r>
          </a:p>
        </p:txBody>
      </p:sp>
      <p:pic>
        <p:nvPicPr>
          <p:cNvPr id="5" name="Image 4" descr="Une image contenant carte, Photographie aérienne, Vue plongeante, aérien&#10;&#10;Le contenu généré par l’IA peut être incorrect.">
            <a:extLst>
              <a:ext uri="{FF2B5EF4-FFF2-40B4-BE49-F238E27FC236}">
                <a16:creationId xmlns:a16="http://schemas.microsoft.com/office/drawing/2014/main" id="{25BF734D-67B0-B8FE-FBA2-81B656882C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519897" cy="6858000"/>
          </a:xfrm>
          <a:prstGeom prst="rect">
            <a:avLst/>
          </a:prstGeom>
        </p:spPr>
      </p:pic>
      <p:pic>
        <p:nvPicPr>
          <p:cNvPr id="6" name="Image 5">
            <a:extLst>
              <a:ext uri="{FF2B5EF4-FFF2-40B4-BE49-F238E27FC236}">
                <a16:creationId xmlns:a16="http://schemas.microsoft.com/office/drawing/2014/main" id="{B7B43222-870A-411D-B8A9-0EB16AF44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7703" y="2225053"/>
            <a:ext cx="304826" cy="304826"/>
          </a:xfrm>
          <a:prstGeom prst="rect">
            <a:avLst/>
          </a:prstGeom>
        </p:spPr>
      </p:pic>
      <p:pic>
        <p:nvPicPr>
          <p:cNvPr id="7" name="Image 6">
            <a:extLst>
              <a:ext uri="{FF2B5EF4-FFF2-40B4-BE49-F238E27FC236}">
                <a16:creationId xmlns:a16="http://schemas.microsoft.com/office/drawing/2014/main" id="{B036A7ED-A610-C2B1-A9BF-49A9DD53D7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116" y="3276587"/>
            <a:ext cx="304826" cy="304826"/>
          </a:xfrm>
          <a:prstGeom prst="rect">
            <a:avLst/>
          </a:prstGeom>
        </p:spPr>
      </p:pic>
      <p:pic>
        <p:nvPicPr>
          <p:cNvPr id="8" name="Image 7">
            <a:extLst>
              <a:ext uri="{FF2B5EF4-FFF2-40B4-BE49-F238E27FC236}">
                <a16:creationId xmlns:a16="http://schemas.microsoft.com/office/drawing/2014/main" id="{7469EE8F-00DD-27B2-9DC9-66599EF924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9019" y="4318806"/>
            <a:ext cx="304826" cy="304826"/>
          </a:xfrm>
          <a:prstGeom prst="rect">
            <a:avLst/>
          </a:prstGeom>
        </p:spPr>
      </p:pic>
      <p:pic>
        <p:nvPicPr>
          <p:cNvPr id="9" name="Image 8">
            <a:extLst>
              <a:ext uri="{FF2B5EF4-FFF2-40B4-BE49-F238E27FC236}">
                <a16:creationId xmlns:a16="http://schemas.microsoft.com/office/drawing/2014/main" id="{5318B16E-F749-E988-4B31-EFDEBA5A2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574" y="5547838"/>
            <a:ext cx="304826" cy="304826"/>
          </a:xfrm>
          <a:prstGeom prst="rect">
            <a:avLst/>
          </a:prstGeom>
        </p:spPr>
      </p:pic>
      <p:pic>
        <p:nvPicPr>
          <p:cNvPr id="10" name="Image 9">
            <a:extLst>
              <a:ext uri="{FF2B5EF4-FFF2-40B4-BE49-F238E27FC236}">
                <a16:creationId xmlns:a16="http://schemas.microsoft.com/office/drawing/2014/main" id="{573328C3-5E90-D33B-7E33-976DA9F687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29000"/>
            <a:ext cx="304826" cy="304826"/>
          </a:xfrm>
          <a:prstGeom prst="rect">
            <a:avLst/>
          </a:prstGeom>
        </p:spPr>
      </p:pic>
      <p:pic>
        <p:nvPicPr>
          <p:cNvPr id="11" name="Image 10">
            <a:extLst>
              <a:ext uri="{FF2B5EF4-FFF2-40B4-BE49-F238E27FC236}">
                <a16:creationId xmlns:a16="http://schemas.microsoft.com/office/drawing/2014/main" id="{E56670A3-B66C-C33C-FD0A-15A3156152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4684" y="4318806"/>
            <a:ext cx="304826" cy="304826"/>
          </a:xfrm>
          <a:prstGeom prst="rect">
            <a:avLst/>
          </a:prstGeom>
        </p:spPr>
      </p:pic>
      <p:pic>
        <p:nvPicPr>
          <p:cNvPr id="12" name="Image 11">
            <a:extLst>
              <a:ext uri="{FF2B5EF4-FFF2-40B4-BE49-F238E27FC236}">
                <a16:creationId xmlns:a16="http://schemas.microsoft.com/office/drawing/2014/main" id="{924492A9-4A40-416A-FF03-6F0F904F7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8942" y="5243012"/>
            <a:ext cx="304826" cy="304826"/>
          </a:xfrm>
          <a:prstGeom prst="rect">
            <a:avLst/>
          </a:prstGeom>
        </p:spPr>
      </p:pic>
      <p:pic>
        <p:nvPicPr>
          <p:cNvPr id="13" name="Image 12">
            <a:extLst>
              <a:ext uri="{FF2B5EF4-FFF2-40B4-BE49-F238E27FC236}">
                <a16:creationId xmlns:a16="http://schemas.microsoft.com/office/drawing/2014/main" id="{758D161C-A218-5EE0-9D4A-11A03A9A80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057" y="6469354"/>
            <a:ext cx="304826" cy="304826"/>
          </a:xfrm>
          <a:prstGeom prst="rect">
            <a:avLst/>
          </a:prstGeom>
        </p:spPr>
      </p:pic>
      <p:pic>
        <p:nvPicPr>
          <p:cNvPr id="14" name="Image 13">
            <a:extLst>
              <a:ext uri="{FF2B5EF4-FFF2-40B4-BE49-F238E27FC236}">
                <a16:creationId xmlns:a16="http://schemas.microsoft.com/office/drawing/2014/main" id="{A767081F-6735-BDE5-464C-A277488A6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2781" y="6400528"/>
            <a:ext cx="304826" cy="304826"/>
          </a:xfrm>
          <a:prstGeom prst="rect">
            <a:avLst/>
          </a:prstGeom>
        </p:spPr>
      </p:pic>
      <p:pic>
        <p:nvPicPr>
          <p:cNvPr id="15" name="Image 14">
            <a:extLst>
              <a:ext uri="{FF2B5EF4-FFF2-40B4-BE49-F238E27FC236}">
                <a16:creationId xmlns:a16="http://schemas.microsoft.com/office/drawing/2014/main" id="{B88C8C91-E4A1-9239-5EC5-B8FA6A7BA1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9679" y="6248115"/>
            <a:ext cx="304826" cy="304826"/>
          </a:xfrm>
          <a:prstGeom prst="rect">
            <a:avLst/>
          </a:prstGeom>
        </p:spPr>
      </p:pic>
      <p:pic>
        <p:nvPicPr>
          <p:cNvPr id="16" name="Image 15">
            <a:extLst>
              <a:ext uri="{FF2B5EF4-FFF2-40B4-BE49-F238E27FC236}">
                <a16:creationId xmlns:a16="http://schemas.microsoft.com/office/drawing/2014/main" id="{BB1D91DF-A3C4-8489-754E-5C3422D35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8079" y="2574667"/>
            <a:ext cx="304826" cy="304826"/>
          </a:xfrm>
          <a:prstGeom prst="rect">
            <a:avLst/>
          </a:prstGeom>
        </p:spPr>
      </p:pic>
      <p:pic>
        <p:nvPicPr>
          <p:cNvPr id="17" name="Image 16">
            <a:extLst>
              <a:ext uri="{FF2B5EF4-FFF2-40B4-BE49-F238E27FC236}">
                <a16:creationId xmlns:a16="http://schemas.microsoft.com/office/drawing/2014/main" id="{854E364E-17CE-B851-68DF-0A4AC5EAC0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661" y="3989290"/>
            <a:ext cx="304826" cy="304826"/>
          </a:xfrm>
          <a:prstGeom prst="rect">
            <a:avLst/>
          </a:prstGeom>
        </p:spPr>
      </p:pic>
      <p:pic>
        <p:nvPicPr>
          <p:cNvPr id="18" name="Image 17">
            <a:extLst>
              <a:ext uri="{FF2B5EF4-FFF2-40B4-BE49-F238E27FC236}">
                <a16:creationId xmlns:a16="http://schemas.microsoft.com/office/drawing/2014/main" id="{77FA73DA-BFD0-DD74-9D3B-0874799419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5718" y="5090599"/>
            <a:ext cx="304826" cy="304826"/>
          </a:xfrm>
          <a:prstGeom prst="rect">
            <a:avLst/>
          </a:prstGeom>
        </p:spPr>
      </p:pic>
      <p:sp>
        <p:nvSpPr>
          <p:cNvPr id="19" name="ZoneTexte 18">
            <a:extLst>
              <a:ext uri="{FF2B5EF4-FFF2-40B4-BE49-F238E27FC236}">
                <a16:creationId xmlns:a16="http://schemas.microsoft.com/office/drawing/2014/main" id="{F0D5BF39-1CEA-A8E2-6006-549A2CAD1D33}"/>
              </a:ext>
            </a:extLst>
          </p:cNvPr>
          <p:cNvSpPr txBox="1"/>
          <p:nvPr/>
        </p:nvSpPr>
        <p:spPr>
          <a:xfrm>
            <a:off x="7519896" y="2879493"/>
            <a:ext cx="4603278" cy="1754326"/>
          </a:xfrm>
          <a:prstGeom prst="rect">
            <a:avLst/>
          </a:prstGeom>
          <a:noFill/>
        </p:spPr>
        <p:txBody>
          <a:bodyPr wrap="square" rtlCol="0">
            <a:spAutoFit/>
          </a:bodyPr>
          <a:lstStyle/>
          <a:p>
            <a:r>
              <a:rPr lang="fr-FR" b="1" dirty="0"/>
              <a:t>Le changement de position du Pot « Appât »</a:t>
            </a:r>
          </a:p>
          <a:p>
            <a:r>
              <a:rPr lang="fr-FR" b="1" dirty="0"/>
              <a:t>Se fait par bonds de 50 m</a:t>
            </a:r>
          </a:p>
          <a:p>
            <a:endParaRPr lang="fr-FR" b="1" dirty="0"/>
          </a:p>
          <a:p>
            <a:r>
              <a:rPr lang="fr-FR" b="1" dirty="0"/>
              <a:t>On peut s’aider d’une boussole pour relever l’orientation des axes de fuites ou prendre des repères visuels significatifs sur le terrain.</a:t>
            </a:r>
          </a:p>
        </p:txBody>
      </p:sp>
    </p:spTree>
    <p:extLst>
      <p:ext uri="{BB962C8B-B14F-4D97-AF65-F5344CB8AC3E}">
        <p14:creationId xmlns:p14="http://schemas.microsoft.com/office/powerpoint/2010/main" val="298088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32B89-1424-DE18-5DBF-9198526B6A3F}"/>
              </a:ext>
            </a:extLst>
          </p:cNvPr>
          <p:cNvSpPr>
            <a:spLocks noGrp="1"/>
          </p:cNvSpPr>
          <p:nvPr>
            <p:ph type="title"/>
          </p:nvPr>
        </p:nvSpPr>
        <p:spPr>
          <a:xfrm>
            <a:off x="1885827" y="0"/>
            <a:ext cx="8420346" cy="1174709"/>
          </a:xfrm>
        </p:spPr>
        <p:txBody>
          <a:bodyPr>
            <a:normAutofit fontScale="90000"/>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Fiche de relevés des temps de vol</a:t>
            </a:r>
            <a:br>
              <a:rPr lang="fr-FR" b="1" dirty="0">
                <a:solidFill>
                  <a:schemeClr val="accent4">
                    <a:lumMod val="50000"/>
                  </a:schemeClr>
                </a:solidFill>
                <a:latin typeface="Aharoni" panose="02010803020104030203" pitchFamily="2" charset="-79"/>
                <a:cs typeface="Aharoni" panose="02010803020104030203" pitchFamily="2" charset="-79"/>
              </a:rPr>
            </a:br>
            <a:r>
              <a:rPr lang="fr-FR" b="1" dirty="0">
                <a:solidFill>
                  <a:schemeClr val="accent4">
                    <a:lumMod val="50000"/>
                  </a:schemeClr>
                </a:solidFill>
                <a:latin typeface="Aharoni" panose="02010803020104030203" pitchFamily="2" charset="-79"/>
                <a:cs typeface="Aharoni" panose="02010803020104030203" pitchFamily="2" charset="-79"/>
              </a:rPr>
              <a:t> et axe de fuite du FA marqué</a:t>
            </a:r>
          </a:p>
        </p:txBody>
      </p:sp>
      <p:pic>
        <p:nvPicPr>
          <p:cNvPr id="5" name="Image 4" descr="Une image contenant texte, capture d’écran, nombre, Police&#10;&#10;Le contenu généré par l’IA peut être incorrect.">
            <a:extLst>
              <a:ext uri="{FF2B5EF4-FFF2-40B4-BE49-F238E27FC236}">
                <a16:creationId xmlns:a16="http://schemas.microsoft.com/office/drawing/2014/main" id="{631A370C-E814-F105-B720-DFA511AB2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5464" y="1288026"/>
            <a:ext cx="7420056" cy="5471650"/>
          </a:xfrm>
          <a:prstGeom prst="rect">
            <a:avLst/>
          </a:prstGeom>
        </p:spPr>
      </p:pic>
      <p:pic>
        <p:nvPicPr>
          <p:cNvPr id="6"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B882A7D7-13CC-2692-5021-5374B09D8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7" name="Image 6" descr="Une image contenant cercle, dessin humoristique, oiseau&#10;&#10;Le contenu généré par l’IA peut être incorrect.">
            <a:extLst>
              <a:ext uri="{FF2B5EF4-FFF2-40B4-BE49-F238E27FC236}">
                <a16:creationId xmlns:a16="http://schemas.microsoft.com/office/drawing/2014/main" id="{E44C12BD-ED6F-4EBE-E1F1-0F8B578CF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279109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6F131-7B65-859F-DB46-77ECABF95C7A}"/>
              </a:ext>
            </a:extLst>
          </p:cNvPr>
          <p:cNvSpPr>
            <a:spLocks noGrp="1"/>
          </p:cNvSpPr>
          <p:nvPr>
            <p:ph type="title"/>
          </p:nvPr>
        </p:nvSpPr>
        <p:spPr>
          <a:xfrm>
            <a:off x="1143000" y="83820"/>
            <a:ext cx="9875520" cy="678180"/>
          </a:xfrm>
        </p:spPr>
        <p:txBody>
          <a:bodyPr>
            <a:normAutofit fontScale="90000"/>
          </a:bodyPr>
          <a:lstStyle/>
          <a:p>
            <a:pPr algn="ctr"/>
            <a:r>
              <a:rPr lang="fr-FR" b="1" dirty="0">
                <a:solidFill>
                  <a:schemeClr val="accent4">
                    <a:lumMod val="50000"/>
                  </a:schemeClr>
                </a:solidFill>
              </a:rPr>
              <a:t>Procédure en équipe.</a:t>
            </a:r>
          </a:p>
        </p:txBody>
      </p:sp>
      <p:sp>
        <p:nvSpPr>
          <p:cNvPr id="3" name="Espace réservé du contenu 2">
            <a:extLst>
              <a:ext uri="{FF2B5EF4-FFF2-40B4-BE49-F238E27FC236}">
                <a16:creationId xmlns:a16="http://schemas.microsoft.com/office/drawing/2014/main" id="{5C6D281B-D229-51DD-7075-82A8B2753BEC}"/>
              </a:ext>
            </a:extLst>
          </p:cNvPr>
          <p:cNvSpPr>
            <a:spLocks noGrp="1"/>
          </p:cNvSpPr>
          <p:nvPr>
            <p:ph idx="1"/>
          </p:nvPr>
        </p:nvSpPr>
        <p:spPr>
          <a:xfrm>
            <a:off x="206478" y="1209368"/>
            <a:ext cx="10809394" cy="4886632"/>
          </a:xfrm>
        </p:spPr>
        <p:txBody>
          <a:bodyPr>
            <a:normAutofit fontScale="92500"/>
          </a:bodyPr>
          <a:lstStyle/>
          <a:p>
            <a:pPr algn="just"/>
            <a:r>
              <a:rPr lang="fr-FR" b="1" dirty="0">
                <a:solidFill>
                  <a:schemeClr val="accent4">
                    <a:lumMod val="50000"/>
                  </a:schemeClr>
                </a:solidFill>
              </a:rPr>
              <a:t>Avec plusieurs observateurs on dispose les pots sur un arc de cercle avec des secteurs d’au moins 60° à partir d’une première position où l’activité FA a été observée et est régulière.</a:t>
            </a:r>
          </a:p>
          <a:p>
            <a:pPr algn="just"/>
            <a:r>
              <a:rPr lang="fr-FR" b="1" dirty="0">
                <a:solidFill>
                  <a:schemeClr val="accent4">
                    <a:lumMod val="50000"/>
                  </a:schemeClr>
                </a:solidFill>
              </a:rPr>
              <a:t>Il faut mobiliser et motiver des retraités ou des « sympathisants disponibles » à la cause en organisant des après-midis de « traque »; c’est convivial et il y a de l’ambiance.</a:t>
            </a:r>
          </a:p>
          <a:p>
            <a:pPr algn="just"/>
            <a:r>
              <a:rPr lang="fr-FR" b="1" dirty="0">
                <a:solidFill>
                  <a:schemeClr val="accent4">
                    <a:lumMod val="50000"/>
                  </a:schemeClr>
                </a:solidFill>
              </a:rPr>
              <a:t>Il faudra pour chaque observateur et sa position marquer un FA capturé d’une couleur différente, ( Privilégier les couleurs Bleue, blanche, verte..)</a:t>
            </a:r>
          </a:p>
          <a:p>
            <a:pPr algn="just"/>
            <a:r>
              <a:rPr lang="fr-FR" b="1" dirty="0">
                <a:solidFill>
                  <a:schemeClr val="accent4">
                    <a:lumMod val="50000"/>
                  </a:schemeClr>
                </a:solidFill>
              </a:rPr>
              <a:t>La progression et le changement de position du Pot sur l’axe de fuite doit être fait après au moins trois ou quatre relevés du FA marqué,</a:t>
            </a:r>
          </a:p>
          <a:p>
            <a:pPr algn="just"/>
            <a:r>
              <a:rPr lang="fr-FR" b="1" dirty="0">
                <a:solidFill>
                  <a:schemeClr val="accent4">
                    <a:lumMod val="50000"/>
                  </a:schemeClr>
                </a:solidFill>
              </a:rPr>
              <a:t>La feuille de relevé est renseignée par chaque observateur à chaque position puis transmise éventuellement à la personne qui gère l’ensemble de la manœuvre .  ( le RAFAL)</a:t>
            </a:r>
          </a:p>
          <a:p>
            <a:pPr algn="just"/>
            <a:r>
              <a:rPr lang="fr-FR" b="1" dirty="0">
                <a:solidFill>
                  <a:schemeClr val="accent4">
                    <a:lumMod val="50000"/>
                  </a:schemeClr>
                </a:solidFill>
              </a:rPr>
              <a:t>En principe s’il  y a au minimum 2 positions séparées par un secteur de 60° minimum on peut déjà avoir à l’intersection des axes de fuites une première bonne  idée de la position du nid. Avec 3 c’est mieux et plus précis,  plus c’est le Pérou !</a:t>
            </a: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89338F10-8F2C-B814-7B26-AF0311C376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C98C94AF-7C2E-A767-06A5-E1A5304BA0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201144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0902B-4BF3-F01D-9B05-C980E14E2271}"/>
              </a:ext>
            </a:extLst>
          </p:cNvPr>
          <p:cNvSpPr>
            <a:spLocks noGrp="1"/>
          </p:cNvSpPr>
          <p:nvPr>
            <p:ph type="title"/>
          </p:nvPr>
        </p:nvSpPr>
        <p:spPr>
          <a:xfrm>
            <a:off x="1158240" y="39329"/>
            <a:ext cx="9875520" cy="1356360"/>
          </a:xfrm>
        </p:spPr>
        <p:txBody>
          <a:bodyPr>
            <a:normAutofit/>
          </a:bodyPr>
          <a:lstStyle/>
          <a:p>
            <a:pPr algn="ctr"/>
            <a:r>
              <a:rPr lang="fr-FR" sz="5400" b="1" dirty="0">
                <a:solidFill>
                  <a:schemeClr val="accent4">
                    <a:lumMod val="50000"/>
                  </a:schemeClr>
                </a:solidFill>
              </a:rPr>
              <a:t>Echec par prédation.</a:t>
            </a:r>
          </a:p>
        </p:txBody>
      </p:sp>
      <p:sp>
        <p:nvSpPr>
          <p:cNvPr id="3" name="Espace réservé du contenu 2">
            <a:extLst>
              <a:ext uri="{FF2B5EF4-FFF2-40B4-BE49-F238E27FC236}">
                <a16:creationId xmlns:a16="http://schemas.microsoft.com/office/drawing/2014/main" id="{269D6AB2-00BF-3494-2CB7-4D5E3CBCAF80}"/>
              </a:ext>
            </a:extLst>
          </p:cNvPr>
          <p:cNvSpPr>
            <a:spLocks noGrp="1"/>
          </p:cNvSpPr>
          <p:nvPr>
            <p:ph idx="1"/>
          </p:nvPr>
        </p:nvSpPr>
        <p:spPr>
          <a:xfrm>
            <a:off x="108155" y="1395689"/>
            <a:ext cx="11729883" cy="5162427"/>
          </a:xfrm>
        </p:spPr>
        <p:txBody>
          <a:bodyPr>
            <a:normAutofit fontScale="85000" lnSpcReduction="20000"/>
          </a:bodyPr>
          <a:lstStyle/>
          <a:p>
            <a:pPr algn="just"/>
            <a:r>
              <a:rPr lang="fr-FR" sz="3200" b="1" dirty="0">
                <a:solidFill>
                  <a:schemeClr val="accent4">
                    <a:lumMod val="50000"/>
                  </a:schemeClr>
                </a:solidFill>
              </a:rPr>
              <a:t>Si après un ou deux allers et retours notre frelon marqué ne refait plus son apparition sur le pot avec un délai conséquent (</a:t>
            </a:r>
            <a:r>
              <a:rPr lang="fr-FR" sz="3200" b="1" i="1" dirty="0">
                <a:solidFill>
                  <a:schemeClr val="accent4">
                    <a:lumMod val="50000"/>
                  </a:schemeClr>
                </a:solidFill>
              </a:rPr>
              <a:t>plus de 20 mn</a:t>
            </a:r>
            <a:r>
              <a:rPr lang="fr-FR" sz="3200" b="1" dirty="0">
                <a:solidFill>
                  <a:schemeClr val="accent4">
                    <a:lumMod val="50000"/>
                  </a:schemeClr>
                </a:solidFill>
              </a:rPr>
              <a:t>)  il y a potentiellement le risque qu’il se soit fait prédaté par un oiseau pendant son vol ( </a:t>
            </a:r>
            <a:r>
              <a:rPr lang="fr-FR" sz="3200" b="1" i="1" dirty="0">
                <a:solidFill>
                  <a:schemeClr val="accent4">
                    <a:lumMod val="50000"/>
                  </a:schemeClr>
                </a:solidFill>
              </a:rPr>
              <a:t>hirondelles par exemple</a:t>
            </a:r>
            <a:r>
              <a:rPr lang="fr-FR" sz="3200" b="1" dirty="0">
                <a:solidFill>
                  <a:schemeClr val="accent4">
                    <a:lumMod val="50000"/>
                  </a:schemeClr>
                </a:solidFill>
              </a:rPr>
              <a:t>)</a:t>
            </a:r>
          </a:p>
          <a:p>
            <a:pPr algn="just"/>
            <a:endParaRPr lang="fr-FR" sz="3200" b="1" dirty="0">
              <a:solidFill>
                <a:schemeClr val="accent4">
                  <a:lumMod val="50000"/>
                </a:schemeClr>
              </a:solidFill>
            </a:endParaRPr>
          </a:p>
          <a:p>
            <a:pPr algn="just"/>
            <a:endParaRPr lang="fr-FR" sz="3200" b="1" dirty="0">
              <a:solidFill>
                <a:schemeClr val="accent4">
                  <a:lumMod val="50000"/>
                </a:schemeClr>
              </a:solidFill>
            </a:endParaRPr>
          </a:p>
          <a:p>
            <a:pPr algn="just"/>
            <a:endParaRPr lang="fr-FR" sz="3200" b="1" dirty="0">
              <a:solidFill>
                <a:schemeClr val="accent4">
                  <a:lumMod val="50000"/>
                </a:schemeClr>
              </a:solidFill>
            </a:endParaRPr>
          </a:p>
          <a:p>
            <a:pPr algn="just"/>
            <a:r>
              <a:rPr lang="fr-FR" sz="3200" b="1" dirty="0">
                <a:solidFill>
                  <a:schemeClr val="accent4">
                    <a:lumMod val="50000"/>
                  </a:schemeClr>
                </a:solidFill>
              </a:rPr>
              <a:t>Pas d’autres solutions alors de refaire une capture et un nouveau marquage sur un autre frelon présent sur le pot  depuis cet endroit,!</a:t>
            </a:r>
          </a:p>
          <a:p>
            <a:pPr algn="just"/>
            <a:endParaRPr lang="fr-FR" sz="3200" b="1" dirty="0">
              <a:solidFill>
                <a:schemeClr val="accent4">
                  <a:lumMod val="50000"/>
                </a:schemeClr>
              </a:solidFill>
            </a:endParaRPr>
          </a:p>
          <a:p>
            <a:pPr algn="just"/>
            <a:r>
              <a:rPr lang="fr-FR" sz="3200" b="1" dirty="0">
                <a:solidFill>
                  <a:schemeClr val="accent4">
                    <a:lumMod val="50000"/>
                  </a:schemeClr>
                </a:solidFill>
              </a:rPr>
              <a:t>Si on voit deux frelons marqués revenir alors un</a:t>
            </a:r>
          </a:p>
          <a:p>
            <a:pPr algn="just"/>
            <a:r>
              <a:rPr lang="fr-FR" sz="3200" b="1" dirty="0">
                <a:solidFill>
                  <a:schemeClr val="accent4">
                    <a:lumMod val="50000"/>
                  </a:schemeClr>
                </a:solidFill>
              </a:rPr>
              <a:t> des deux  aura fait une pause dans le nid  !!</a:t>
            </a:r>
          </a:p>
        </p:txBody>
      </p:sp>
      <p:pic>
        <p:nvPicPr>
          <p:cNvPr id="4" name="Image 3">
            <a:extLst>
              <a:ext uri="{FF2B5EF4-FFF2-40B4-BE49-F238E27FC236}">
                <a16:creationId xmlns:a16="http://schemas.microsoft.com/office/drawing/2014/main" id="{6B63C482-61E1-2D74-05CA-77F7F66610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273550">
            <a:off x="10259418" y="4925418"/>
            <a:ext cx="1684751" cy="1684751"/>
          </a:xfrm>
          <a:prstGeom prst="rect">
            <a:avLst/>
          </a:prstGeom>
        </p:spPr>
      </p:pic>
      <p:pic>
        <p:nvPicPr>
          <p:cNvPr id="5"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3EA83018-5EF4-5FC6-D28C-062B13E149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6" name="Image 5" descr="Une image contenant cercle, dessin humoristique, oiseau&#10;&#10;Le contenu généré par l’IA peut être incorrect.">
            <a:extLst>
              <a:ext uri="{FF2B5EF4-FFF2-40B4-BE49-F238E27FC236}">
                <a16:creationId xmlns:a16="http://schemas.microsoft.com/office/drawing/2014/main" id="{5D63DE28-754A-8289-C5DC-0792CB5A1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pic>
        <p:nvPicPr>
          <p:cNvPr id="14" name="Image 13" descr="Une image contenant oiseau, plein air, bec, aile&#10;&#10;Le contenu généré par l’IA peut être incorrect.">
            <a:extLst>
              <a:ext uri="{FF2B5EF4-FFF2-40B4-BE49-F238E27FC236}">
                <a16:creationId xmlns:a16="http://schemas.microsoft.com/office/drawing/2014/main" id="{7BE9172C-67AF-EB74-5939-2D27010E21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1393" y="2371578"/>
            <a:ext cx="1962822" cy="1708810"/>
          </a:xfrm>
          <a:prstGeom prst="rect">
            <a:avLst/>
          </a:prstGeom>
        </p:spPr>
      </p:pic>
    </p:spTree>
    <p:extLst>
      <p:ext uri="{BB962C8B-B14F-4D97-AF65-F5344CB8AC3E}">
        <p14:creationId xmlns:p14="http://schemas.microsoft.com/office/powerpoint/2010/main" val="145748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23A0E-3875-3D55-CA93-F16BF12B7879}"/>
              </a:ext>
            </a:extLst>
          </p:cNvPr>
          <p:cNvSpPr>
            <a:spLocks noGrp="1"/>
          </p:cNvSpPr>
          <p:nvPr>
            <p:ph type="title"/>
          </p:nvPr>
        </p:nvSpPr>
        <p:spPr>
          <a:xfrm>
            <a:off x="1140351" y="83820"/>
            <a:ext cx="9875520" cy="561784"/>
          </a:xfrm>
        </p:spPr>
        <p:txBody>
          <a:bodyPr>
            <a:normAutofit fontScale="90000"/>
          </a:bodyPr>
          <a:lstStyle/>
          <a:p>
            <a:pPr algn="ctr"/>
            <a:r>
              <a:rPr lang="fr-FR" sz="4800" b="1" dirty="0">
                <a:solidFill>
                  <a:schemeClr val="accent4">
                    <a:lumMod val="50000"/>
                  </a:schemeClr>
                </a:solidFill>
              </a:rPr>
              <a:t>Les outils de la traque</a:t>
            </a:r>
          </a:p>
        </p:txBody>
      </p:sp>
      <p:pic>
        <p:nvPicPr>
          <p:cNvPr id="4" name="Image 3">
            <a:extLst>
              <a:ext uri="{FF2B5EF4-FFF2-40B4-BE49-F238E27FC236}">
                <a16:creationId xmlns:a16="http://schemas.microsoft.com/office/drawing/2014/main" id="{E3DF3643-16BE-B092-9885-4E2BA0DC4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120" y="1208532"/>
            <a:ext cx="1348422" cy="1348422"/>
          </a:xfrm>
          <a:prstGeom prst="rect">
            <a:avLst/>
          </a:prstGeom>
        </p:spPr>
      </p:pic>
      <p:pic>
        <p:nvPicPr>
          <p:cNvPr id="1026" name="Picture 2" descr="Boussole Militaire Phosporescente 3S-6400/360 - Silva - Vet Sécurité">
            <a:extLst>
              <a:ext uri="{FF2B5EF4-FFF2-40B4-BE49-F238E27FC236}">
                <a16:creationId xmlns:a16="http://schemas.microsoft.com/office/drawing/2014/main" id="{EB4A04E5-0348-7D64-367D-DDFE1B0ADB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1604" y="1197711"/>
            <a:ext cx="1370064" cy="137006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E4E48F82-16FB-9251-138C-73A5595183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a:extLst>
              <a:ext uri="{FF2B5EF4-FFF2-40B4-BE49-F238E27FC236}">
                <a16:creationId xmlns:a16="http://schemas.microsoft.com/office/drawing/2014/main" id="{E65416E4-7C93-E117-8591-D632FA642A0A}"/>
              </a:ext>
            </a:extLst>
          </p:cNvPr>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3886395" y="1208533"/>
            <a:ext cx="1545887" cy="141146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Une image contenant meubles, tabouret, métal, chaise&#10;&#10;Le contenu généré par l’IA peut être incorrect.">
            <a:extLst>
              <a:ext uri="{FF2B5EF4-FFF2-40B4-BE49-F238E27FC236}">
                <a16:creationId xmlns:a16="http://schemas.microsoft.com/office/drawing/2014/main" id="{EF7ACAF8-468F-EB40-CA4F-1103BBBA2B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04695" y="1144112"/>
            <a:ext cx="1336570" cy="1477262"/>
          </a:xfrm>
          <a:prstGeom prst="rect">
            <a:avLst/>
          </a:prstGeom>
        </p:spPr>
      </p:pic>
      <p:pic>
        <p:nvPicPr>
          <p:cNvPr id="13" name="Picture 12" descr="Aboiled Kit de marquage Reine des abeilles 11 pièces avec bouteilles de marquage Reine des abeilles en plastique pour fournitures d'apiculture">
            <a:extLst>
              <a:ext uri="{FF2B5EF4-FFF2-40B4-BE49-F238E27FC236}">
                <a16:creationId xmlns:a16="http://schemas.microsoft.com/office/drawing/2014/main" id="{F1E77D7A-CA19-954B-C1E3-99306F61FA3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1058" y="1208532"/>
            <a:ext cx="1472167" cy="142975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7854AC7F-2F26-70A2-1EE0-B9A5EAFC9C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70990" y="1256262"/>
            <a:ext cx="1840095" cy="1382029"/>
          </a:xfrm>
          <a:prstGeom prst="rect">
            <a:avLst/>
          </a:prstGeom>
        </p:spPr>
      </p:pic>
      <p:pic>
        <p:nvPicPr>
          <p:cNvPr id="15" name="Image 14">
            <a:extLst>
              <a:ext uri="{FF2B5EF4-FFF2-40B4-BE49-F238E27FC236}">
                <a16:creationId xmlns:a16="http://schemas.microsoft.com/office/drawing/2014/main" id="{9C8CD79C-56B8-10F9-D95C-0C254613BB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820" y="3113955"/>
            <a:ext cx="1872809" cy="1348422"/>
          </a:xfrm>
          <a:prstGeom prst="rect">
            <a:avLst/>
          </a:prstGeom>
        </p:spPr>
      </p:pic>
      <p:pic>
        <p:nvPicPr>
          <p:cNvPr id="16" name="Image 15">
            <a:extLst>
              <a:ext uri="{FF2B5EF4-FFF2-40B4-BE49-F238E27FC236}">
                <a16:creationId xmlns:a16="http://schemas.microsoft.com/office/drawing/2014/main" id="{C36B96A2-201E-E62D-90B7-6FAC55228B1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48776" y="3021974"/>
            <a:ext cx="968444" cy="1537452"/>
          </a:xfrm>
          <a:prstGeom prst="rect">
            <a:avLst/>
          </a:prstGeom>
        </p:spPr>
      </p:pic>
      <p:pic>
        <p:nvPicPr>
          <p:cNvPr id="18" name="Image 17" descr="Une image contenant Téléphone mobile, gadget, Appareil de communications portable, Appareil électronique&#10;&#10;Le contenu généré par l’IA peut être incorrect.">
            <a:extLst>
              <a:ext uri="{FF2B5EF4-FFF2-40B4-BE49-F238E27FC236}">
                <a16:creationId xmlns:a16="http://schemas.microsoft.com/office/drawing/2014/main" id="{2C80D418-2549-95A0-9FAD-427857C4A77A}"/>
              </a:ext>
            </a:extLst>
          </p:cNvPr>
          <p:cNvPicPr>
            <a:picLocks noChangeAspect="1"/>
          </p:cNvPicPr>
          <p:nvPr/>
        </p:nvPicPr>
        <p: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rot="19619711">
            <a:off x="5048787" y="3261821"/>
            <a:ext cx="1471005" cy="1052688"/>
          </a:xfrm>
          <a:prstGeom prst="rect">
            <a:avLst/>
          </a:prstGeom>
        </p:spPr>
      </p:pic>
      <p:pic>
        <p:nvPicPr>
          <p:cNvPr id="19" name="Image 18">
            <a:extLst>
              <a:ext uri="{FF2B5EF4-FFF2-40B4-BE49-F238E27FC236}">
                <a16:creationId xmlns:a16="http://schemas.microsoft.com/office/drawing/2014/main" id="{25DFA220-5522-F210-000A-188EC7461FC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28146" y="3037489"/>
            <a:ext cx="1405113" cy="1501354"/>
          </a:xfrm>
          <a:prstGeom prst="rect">
            <a:avLst/>
          </a:prstGeom>
        </p:spPr>
      </p:pic>
      <p:pic>
        <p:nvPicPr>
          <p:cNvPr id="21" name="Image 20">
            <a:extLst>
              <a:ext uri="{FF2B5EF4-FFF2-40B4-BE49-F238E27FC236}">
                <a16:creationId xmlns:a16="http://schemas.microsoft.com/office/drawing/2014/main" id="{C6B8135E-B696-6C36-58F6-300A68981F0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95280" y="3049984"/>
            <a:ext cx="1471555" cy="1424888"/>
          </a:xfrm>
          <a:prstGeom prst="rect">
            <a:avLst/>
          </a:prstGeom>
        </p:spPr>
      </p:pic>
      <p:pic>
        <p:nvPicPr>
          <p:cNvPr id="22" name="Image 21">
            <a:extLst>
              <a:ext uri="{FF2B5EF4-FFF2-40B4-BE49-F238E27FC236}">
                <a16:creationId xmlns:a16="http://schemas.microsoft.com/office/drawing/2014/main" id="{45047359-88D3-C8A4-19FE-8D9AEBCFFE4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84540" y="3113955"/>
            <a:ext cx="1196074" cy="1424888"/>
          </a:xfrm>
          <a:prstGeom prst="rect">
            <a:avLst/>
          </a:prstGeom>
        </p:spPr>
      </p:pic>
      <p:sp>
        <p:nvSpPr>
          <p:cNvPr id="23" name="ZoneTexte 22">
            <a:extLst>
              <a:ext uri="{FF2B5EF4-FFF2-40B4-BE49-F238E27FC236}">
                <a16:creationId xmlns:a16="http://schemas.microsoft.com/office/drawing/2014/main" id="{29A17E72-EA39-EE9D-DB8D-7FF35B806DA6}"/>
              </a:ext>
            </a:extLst>
          </p:cNvPr>
          <p:cNvSpPr txBox="1"/>
          <p:nvPr/>
        </p:nvSpPr>
        <p:spPr>
          <a:xfrm>
            <a:off x="209830" y="4465856"/>
            <a:ext cx="10789729" cy="2308324"/>
          </a:xfrm>
          <a:prstGeom prst="rect">
            <a:avLst/>
          </a:prstGeom>
          <a:noFill/>
        </p:spPr>
        <p:txBody>
          <a:bodyPr wrap="square" rtlCol="0">
            <a:spAutoFit/>
          </a:bodyPr>
          <a:lstStyle/>
          <a:p>
            <a:r>
              <a:rPr lang="fr-FR" sz="2400" b="1" dirty="0">
                <a:solidFill>
                  <a:schemeClr val="accent4">
                    <a:lumMod val="50000"/>
                  </a:schemeClr>
                </a:solidFill>
              </a:rPr>
              <a:t>Un filet à papillon par dispositif de  traque, - une boussole par observateur et position – 1 chapeau de soleil – un siège pliant – un kit de marquage de reine ( </a:t>
            </a:r>
            <a:r>
              <a:rPr lang="fr-FR" sz="2400" b="1" i="1" dirty="0">
                <a:solidFill>
                  <a:schemeClr val="accent4">
                    <a:lumMod val="50000"/>
                  </a:schemeClr>
                </a:solidFill>
              </a:rPr>
              <a:t>1 pour l’ensemble du dispositif de traque</a:t>
            </a:r>
            <a:r>
              <a:rPr lang="fr-FR" sz="2400" b="1" dirty="0">
                <a:solidFill>
                  <a:schemeClr val="accent4">
                    <a:lumMod val="50000"/>
                  </a:schemeClr>
                </a:solidFill>
              </a:rPr>
              <a:t>) – Une planchette à pince pour faire les relevés -  une feuille de relevé -  Un stylo / crayon – une bouteille d’eau ( </a:t>
            </a:r>
            <a:r>
              <a:rPr lang="fr-FR" sz="2400" b="1" i="1" dirty="0">
                <a:solidFill>
                  <a:schemeClr val="accent4">
                    <a:lumMod val="50000"/>
                  </a:schemeClr>
                </a:solidFill>
              </a:rPr>
              <a:t>Il peut faire soif </a:t>
            </a:r>
            <a:r>
              <a:rPr lang="fr-FR" sz="2400" b="1" dirty="0">
                <a:solidFill>
                  <a:schemeClr val="accent4">
                    <a:lumMod val="50000"/>
                  </a:schemeClr>
                </a:solidFill>
              </a:rPr>
              <a:t>!!) un  Téléphone pour communiquer -  Une montre avec trotteuse ou un chronographe, et surtout une énorme patience    et motivation.!!!!!</a:t>
            </a:r>
          </a:p>
        </p:txBody>
      </p:sp>
      <p:pic>
        <p:nvPicPr>
          <p:cNvPr id="24" name="Image 23">
            <a:extLst>
              <a:ext uri="{FF2B5EF4-FFF2-40B4-BE49-F238E27FC236}">
                <a16:creationId xmlns:a16="http://schemas.microsoft.com/office/drawing/2014/main" id="{17EE2F6A-6D08-4817-224A-4CC6B2FFC37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04670" y="3144203"/>
            <a:ext cx="1866680" cy="1390650"/>
          </a:xfrm>
          <a:prstGeom prst="rect">
            <a:avLst/>
          </a:prstGeom>
        </p:spPr>
      </p:pic>
      <p:pic>
        <p:nvPicPr>
          <p:cNvPr id="3"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5364DDA0-BCA8-C73D-F155-BAC2D0CE714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B485F8A3-8C34-0227-261D-7C0C754BCA4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213368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06EFA-40AD-C190-36C2-E224832B3E6D}"/>
              </a:ext>
            </a:extLst>
          </p:cNvPr>
          <p:cNvSpPr>
            <a:spLocks noGrp="1"/>
          </p:cNvSpPr>
          <p:nvPr>
            <p:ph type="title"/>
          </p:nvPr>
        </p:nvSpPr>
        <p:spPr>
          <a:xfrm>
            <a:off x="1140351" y="-14748"/>
            <a:ext cx="9875520" cy="988142"/>
          </a:xfrm>
        </p:spPr>
        <p:txBody>
          <a:bodyPr>
            <a:normAutofit/>
          </a:bodyPr>
          <a:lstStyle/>
          <a:p>
            <a:pPr algn="ctr"/>
            <a:r>
              <a:rPr lang="fr-FR" sz="5400" b="1" dirty="0">
                <a:solidFill>
                  <a:schemeClr val="accent4">
                    <a:lumMod val="50000"/>
                  </a:schemeClr>
                </a:solidFill>
              </a:rPr>
              <a:t>LE POT  « APPÂT »</a:t>
            </a:r>
          </a:p>
        </p:txBody>
      </p:sp>
      <p:sp>
        <p:nvSpPr>
          <p:cNvPr id="3" name="Espace réservé du contenu 2">
            <a:extLst>
              <a:ext uri="{FF2B5EF4-FFF2-40B4-BE49-F238E27FC236}">
                <a16:creationId xmlns:a16="http://schemas.microsoft.com/office/drawing/2014/main" id="{39486DAF-A0A1-719A-BDCB-BF25AD40A886}"/>
              </a:ext>
            </a:extLst>
          </p:cNvPr>
          <p:cNvSpPr>
            <a:spLocks noGrp="1"/>
          </p:cNvSpPr>
          <p:nvPr>
            <p:ph idx="1"/>
          </p:nvPr>
        </p:nvSpPr>
        <p:spPr>
          <a:xfrm>
            <a:off x="219456" y="1179871"/>
            <a:ext cx="10796416" cy="5678129"/>
          </a:xfrm>
        </p:spPr>
        <p:txBody>
          <a:bodyPr>
            <a:normAutofit lnSpcReduction="10000"/>
          </a:bodyPr>
          <a:lstStyle/>
          <a:p>
            <a:pPr algn="just"/>
            <a:r>
              <a:rPr lang="fr-FR" sz="2400" b="1" dirty="0">
                <a:solidFill>
                  <a:schemeClr val="accent4">
                    <a:lumMod val="50000"/>
                  </a:schemeClr>
                </a:solidFill>
                <a:latin typeface="Aharoni" panose="02010803020104030203" pitchFamily="2" charset="-79"/>
                <a:cs typeface="Aharoni" panose="02010803020104030203" pitchFamily="2" charset="-79"/>
              </a:rPr>
              <a:t>Il doit être ouvert et bien ventilé avec une grille sur le dessus pour éviter le contact et la noyade dans l’appât  l’ouverture doit être large  du style assiette plutôt que bol.! On trempe le centre du grillage avec un peu de sirop pour que les mailles soient attirantes  et que le FA puise se gaver de sucre et surtout que cela lui donne l’envie d’y revenir.</a:t>
            </a:r>
          </a:p>
          <a:p>
            <a:pPr algn="just"/>
            <a:r>
              <a:rPr lang="fr-FR" sz="2400" b="1" dirty="0">
                <a:solidFill>
                  <a:schemeClr val="accent4">
                    <a:lumMod val="50000"/>
                  </a:schemeClr>
                </a:solidFill>
                <a:latin typeface="Aharoni" panose="02010803020104030203" pitchFamily="2" charset="-79"/>
                <a:cs typeface="Aharoni" panose="02010803020104030203" pitchFamily="2" charset="-79"/>
              </a:rPr>
              <a:t>Il sera mis sur un support  stable à au moins 80 cm du sol. ‘2 tréteaux avec une petite planche fera l’affaire. Pour pouvoir déplacer l’ensemble facilement. On se tiendra à distance juste de bien pouvoir identifier le FA marqué</a:t>
            </a:r>
          </a:p>
          <a:p>
            <a:pPr algn="just"/>
            <a:r>
              <a:rPr lang="fr-FR" sz="2400" b="1" dirty="0">
                <a:solidFill>
                  <a:schemeClr val="accent4">
                    <a:lumMod val="50000"/>
                  </a:schemeClr>
                </a:solidFill>
                <a:latin typeface="Aharoni" panose="02010803020104030203" pitchFamily="2" charset="-79"/>
                <a:cs typeface="Aharoni" panose="02010803020104030203" pitchFamily="2" charset="-79"/>
              </a:rPr>
              <a:t>L’appât sera constitué du mélange préconisé pour le piégeage avec  plus de sirop sucré. 1/3 de vin blanc  1/3 de bière  - 2/3 de sirop fruit rouge ou sirop de nourrissement  lourd.</a:t>
            </a:r>
          </a:p>
          <a:p>
            <a:pPr algn="just"/>
            <a:endParaRPr lang="fr-FR" sz="2400" b="1" dirty="0">
              <a:solidFill>
                <a:schemeClr val="accent4">
                  <a:lumMod val="50000"/>
                </a:schemeClr>
              </a:solidFill>
              <a:latin typeface="Aharoni" panose="02010803020104030203" pitchFamily="2" charset="-79"/>
              <a:cs typeface="Aharoni" panose="02010803020104030203" pitchFamily="2" charset="-79"/>
            </a:endParaRPr>
          </a:p>
          <a:p>
            <a:pPr algn="just"/>
            <a:r>
              <a:rPr lang="fr-FR" sz="2400" b="1" dirty="0">
                <a:solidFill>
                  <a:schemeClr val="accent4">
                    <a:lumMod val="50000"/>
                  </a:schemeClr>
                </a:solidFill>
                <a:latin typeface="Aharoni" panose="02010803020104030203" pitchFamily="2" charset="-79"/>
                <a:cs typeface="Aharoni" panose="02010803020104030203" pitchFamily="2" charset="-79"/>
              </a:rPr>
              <a:t>On part d’un rucher où  d’un compost , là où les FA ont été mis en</a:t>
            </a:r>
          </a:p>
          <a:p>
            <a:pPr algn="just"/>
            <a:r>
              <a:rPr lang="fr-FR" sz="2400" b="1" dirty="0">
                <a:solidFill>
                  <a:schemeClr val="accent4">
                    <a:lumMod val="50000"/>
                  </a:schemeClr>
                </a:solidFill>
                <a:latin typeface="Aharoni" panose="02010803020104030203" pitchFamily="2" charset="-79"/>
                <a:cs typeface="Aharoni" panose="02010803020104030203" pitchFamily="2" charset="-79"/>
              </a:rPr>
              <a:t> évidence c’est souvent favorable pour débuter la Traque</a:t>
            </a:r>
          </a:p>
        </p:txBody>
      </p:sp>
      <p:grpSp>
        <p:nvGrpSpPr>
          <p:cNvPr id="6" name="Groupe 5">
            <a:extLst>
              <a:ext uri="{FF2B5EF4-FFF2-40B4-BE49-F238E27FC236}">
                <a16:creationId xmlns:a16="http://schemas.microsoft.com/office/drawing/2014/main" id="{7D3F1880-656F-CA71-5CDF-E77253F47668}"/>
              </a:ext>
            </a:extLst>
          </p:cNvPr>
          <p:cNvGrpSpPr/>
          <p:nvPr/>
        </p:nvGrpSpPr>
        <p:grpSpPr>
          <a:xfrm>
            <a:off x="9418320" y="5059656"/>
            <a:ext cx="2773680" cy="1370640"/>
            <a:chOff x="3982065" y="4522839"/>
            <a:chExt cx="2969341" cy="1504335"/>
          </a:xfrm>
        </p:grpSpPr>
        <p:sp>
          <p:nvSpPr>
            <p:cNvPr id="4" name="Cylindre 3">
              <a:extLst>
                <a:ext uri="{FF2B5EF4-FFF2-40B4-BE49-F238E27FC236}">
                  <a16:creationId xmlns:a16="http://schemas.microsoft.com/office/drawing/2014/main" id="{2DDFF1E4-30E9-3EB1-C4BA-5D66CD092C42}"/>
                </a:ext>
              </a:extLst>
            </p:cNvPr>
            <p:cNvSpPr/>
            <p:nvPr/>
          </p:nvSpPr>
          <p:spPr>
            <a:xfrm>
              <a:off x="4080387" y="4522839"/>
              <a:ext cx="2772697" cy="1504335"/>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9A91D752-62B3-EFB0-382C-95C2508BC905}"/>
                </a:ext>
              </a:extLst>
            </p:cNvPr>
            <p:cNvSpPr/>
            <p:nvPr/>
          </p:nvSpPr>
          <p:spPr>
            <a:xfrm>
              <a:off x="3982065" y="4522839"/>
              <a:ext cx="2969341" cy="383458"/>
            </a:xfrm>
            <a:prstGeom prst="ellipse">
              <a:avLst/>
            </a:prstGeom>
            <a:pattFill prst="smGrid">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35AC2218-6ECA-D658-8ED3-869BE44992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8" name="Image 7" descr="Une image contenant cercle, dessin humoristique, oiseau&#10;&#10;Le contenu généré par l’IA peut être incorrect.">
            <a:extLst>
              <a:ext uri="{FF2B5EF4-FFF2-40B4-BE49-F238E27FC236}">
                <a16:creationId xmlns:a16="http://schemas.microsoft.com/office/drawing/2014/main" id="{5F698C1D-A003-80A2-5001-8BF321BA51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137020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5E8D522-AE4F-3199-B4C6-9B36A5376EF8}"/>
              </a:ext>
            </a:extLst>
          </p:cNvPr>
          <p:cNvPicPr>
            <a:picLocks noChangeAspect="1"/>
          </p:cNvPicPr>
          <p:nvPr/>
        </p:nvPicPr>
        <p:blipFill>
          <a:blip r:embed="rId2"/>
          <a:stretch>
            <a:fillRect/>
          </a:stretch>
        </p:blipFill>
        <p:spPr>
          <a:xfrm>
            <a:off x="4778477" y="0"/>
            <a:ext cx="7069394" cy="6797494"/>
          </a:xfrm>
          <a:prstGeom prst="rect">
            <a:avLst/>
          </a:prstGeom>
        </p:spPr>
      </p:pic>
      <p:sp>
        <p:nvSpPr>
          <p:cNvPr id="5" name="ZoneTexte 4">
            <a:extLst>
              <a:ext uri="{FF2B5EF4-FFF2-40B4-BE49-F238E27FC236}">
                <a16:creationId xmlns:a16="http://schemas.microsoft.com/office/drawing/2014/main" id="{2A9ACD2A-A905-7E19-3288-3CC2747D2034}"/>
              </a:ext>
            </a:extLst>
          </p:cNvPr>
          <p:cNvSpPr txBox="1"/>
          <p:nvPr/>
        </p:nvSpPr>
        <p:spPr>
          <a:xfrm>
            <a:off x="0" y="1327355"/>
            <a:ext cx="4670323" cy="4832092"/>
          </a:xfrm>
          <a:prstGeom prst="rect">
            <a:avLst/>
          </a:prstGeom>
          <a:noFill/>
        </p:spPr>
        <p:txBody>
          <a:bodyPr wrap="square" rtlCol="0">
            <a:spAutoFit/>
          </a:bodyPr>
          <a:lstStyle/>
          <a:p>
            <a:pPr algn="just"/>
            <a:r>
              <a:rPr lang="fr-FR" sz="2800" b="1" dirty="0">
                <a:solidFill>
                  <a:schemeClr val="accent4">
                    <a:lumMod val="50000"/>
                  </a:schemeClr>
                </a:solidFill>
              </a:rPr>
              <a:t>Après la campagne de printemps</a:t>
            </a:r>
          </a:p>
          <a:p>
            <a:pPr algn="just"/>
            <a:endParaRPr lang="fr-FR" sz="2800" b="1" dirty="0">
              <a:solidFill>
                <a:schemeClr val="accent4">
                  <a:lumMod val="50000"/>
                </a:schemeClr>
              </a:solidFill>
            </a:endParaRPr>
          </a:p>
          <a:p>
            <a:pPr algn="just"/>
            <a:r>
              <a:rPr lang="fr-FR" sz="2800" b="1" dirty="0">
                <a:solidFill>
                  <a:schemeClr val="accent4">
                    <a:lumMod val="50000"/>
                  </a:schemeClr>
                </a:solidFill>
              </a:rPr>
              <a:t>Si on n’a pas détruit assez de nids primaires ou piégé les FA dans la phase 1  ce que nous allons aborder ici c’est une procédure pragmatique pour découvrir et détruire les nids secondaires  dans le courant de l’ été.</a:t>
            </a:r>
          </a:p>
        </p:txBody>
      </p:sp>
    </p:spTree>
    <p:extLst>
      <p:ext uri="{BB962C8B-B14F-4D97-AF65-F5344CB8AC3E}">
        <p14:creationId xmlns:p14="http://schemas.microsoft.com/office/powerpoint/2010/main" val="332504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6CBDD-1AC9-17B6-3852-3DDFBA4462E3}"/>
              </a:ext>
            </a:extLst>
          </p:cNvPr>
          <p:cNvSpPr>
            <a:spLocks noGrp="1"/>
          </p:cNvSpPr>
          <p:nvPr>
            <p:ph type="title"/>
          </p:nvPr>
        </p:nvSpPr>
        <p:spPr>
          <a:xfrm>
            <a:off x="1158240" y="137652"/>
            <a:ext cx="9875520" cy="707923"/>
          </a:xfrm>
        </p:spPr>
        <p:txBody>
          <a:bodyPr>
            <a:normAutofit fontScale="90000"/>
          </a:bodyPr>
          <a:lstStyle/>
          <a:p>
            <a:pPr algn="ctr"/>
            <a:r>
              <a:rPr lang="fr-FR" dirty="0">
                <a:solidFill>
                  <a:srgbClr val="002060"/>
                </a:solidFill>
                <a:latin typeface="Aharoni" panose="02010803020104030203" pitchFamily="2" charset="-79"/>
                <a:cs typeface="Aharoni" panose="02010803020104030203" pitchFamily="2" charset="-79"/>
              </a:rPr>
              <a:t>LA CAPTURE &amp; LE MARQUAGE</a:t>
            </a:r>
          </a:p>
        </p:txBody>
      </p:sp>
      <p:sp>
        <p:nvSpPr>
          <p:cNvPr id="3" name="Espace réservé du contenu 2">
            <a:extLst>
              <a:ext uri="{FF2B5EF4-FFF2-40B4-BE49-F238E27FC236}">
                <a16:creationId xmlns:a16="http://schemas.microsoft.com/office/drawing/2014/main" id="{3C9258B9-FA47-3E60-BAC2-56392BBD2AB6}"/>
              </a:ext>
            </a:extLst>
          </p:cNvPr>
          <p:cNvSpPr>
            <a:spLocks noGrp="1"/>
          </p:cNvSpPr>
          <p:nvPr>
            <p:ph idx="1"/>
          </p:nvPr>
        </p:nvSpPr>
        <p:spPr>
          <a:xfrm>
            <a:off x="137652" y="688259"/>
            <a:ext cx="11936361" cy="5928852"/>
          </a:xfrm>
        </p:spPr>
        <p:txBody>
          <a:bodyPr>
            <a:normAutofit lnSpcReduction="10000"/>
          </a:bodyPr>
          <a:lstStyle/>
          <a:p>
            <a:r>
              <a:rPr lang="fr-FR" b="1" dirty="0">
                <a:solidFill>
                  <a:srgbClr val="002060"/>
                </a:solidFill>
                <a:latin typeface="Aharoni" panose="02010803020104030203" pitchFamily="2" charset="-79"/>
                <a:cs typeface="Aharoni" panose="02010803020104030203" pitchFamily="2" charset="-79"/>
              </a:rPr>
              <a:t>           On  procède comme pour le marquage des reines.</a:t>
            </a:r>
          </a:p>
          <a:p>
            <a:r>
              <a:rPr lang="fr-FR" b="1" dirty="0">
                <a:solidFill>
                  <a:srgbClr val="002060"/>
                </a:solidFill>
                <a:latin typeface="Aharoni" panose="02010803020104030203" pitchFamily="2" charset="-79"/>
                <a:cs typeface="Aharoni" panose="02010803020104030203" pitchFamily="2" charset="-79"/>
              </a:rPr>
              <a:t>1°)  avec un petit filet à papillon ou équivalent on attrape le FA délicatement puis on le capture dans le piston de marquage. </a:t>
            </a:r>
          </a:p>
          <a:p>
            <a:r>
              <a:rPr lang="fr-FR" b="1" dirty="0">
                <a:solidFill>
                  <a:srgbClr val="002060"/>
                </a:solidFill>
                <a:latin typeface="Aharoni" panose="02010803020104030203" pitchFamily="2" charset="-79"/>
                <a:cs typeface="Aharoni" panose="02010803020104030203" pitchFamily="2" charset="-79"/>
              </a:rPr>
              <a:t>2°) on choisit une couleur flashy bleue, blanche, verte et en dernier ressort Rouge et jaune</a:t>
            </a:r>
          </a:p>
          <a:p>
            <a:r>
              <a:rPr lang="fr-FR" b="1" dirty="0">
                <a:solidFill>
                  <a:srgbClr val="002060"/>
                </a:solidFill>
                <a:latin typeface="Aharoni" panose="02010803020104030203" pitchFamily="2" charset="-79"/>
                <a:cs typeface="Aharoni" panose="02010803020104030203" pitchFamily="2" charset="-79"/>
              </a:rPr>
              <a:t>3°) on marque le dessus de son thorax d’une tâche  conséquente bien visible</a:t>
            </a:r>
          </a:p>
          <a:p>
            <a:r>
              <a:rPr lang="fr-FR" b="1" dirty="0">
                <a:solidFill>
                  <a:srgbClr val="002060"/>
                </a:solidFill>
                <a:latin typeface="Aharoni" panose="02010803020104030203" pitchFamily="2" charset="-79"/>
                <a:cs typeface="Aharoni" panose="02010803020104030203" pitchFamily="2" charset="-79"/>
              </a:rPr>
              <a:t>4°) on relâche le FA sur les mailles sucrées  de la grille du pot avec douceur,</a:t>
            </a:r>
          </a:p>
          <a:p>
            <a:r>
              <a:rPr lang="fr-FR" b="1" dirty="0">
                <a:solidFill>
                  <a:srgbClr val="002060"/>
                </a:solidFill>
                <a:latin typeface="Aharoni" panose="02010803020104030203" pitchFamily="2" charset="-79"/>
                <a:cs typeface="Aharoni" panose="02010803020104030203" pitchFamily="2" charset="-79"/>
              </a:rPr>
              <a:t>5°) on observe son comportement et on note quand  il quitte le pot et dans quelle direction il part.</a:t>
            </a:r>
          </a:p>
          <a:p>
            <a:r>
              <a:rPr lang="fr-FR" b="1" dirty="0">
                <a:solidFill>
                  <a:srgbClr val="002060"/>
                </a:solidFill>
                <a:latin typeface="Aharoni" panose="02010803020104030203" pitchFamily="2" charset="-79"/>
                <a:cs typeface="Aharoni" panose="02010803020104030203" pitchFamily="2" charset="-79"/>
              </a:rPr>
              <a:t>6°) on attend son retour en surveillant tous les FA qui viennent et repartent</a:t>
            </a:r>
          </a:p>
          <a:p>
            <a:r>
              <a:rPr lang="fr-FR" b="1" dirty="0">
                <a:solidFill>
                  <a:srgbClr val="002060"/>
                </a:solidFill>
                <a:latin typeface="Aharoni" panose="02010803020104030203" pitchFamily="2" charset="-79"/>
                <a:cs typeface="Aharoni" panose="02010803020104030203" pitchFamily="2" charset="-79"/>
              </a:rPr>
              <a:t>7°) on note si on voit des FA partir dans un sens différent ou opposé et on note les directions  alors prises cela pourra faire l’objet d’une autre traque  un autre jour car ceux là viennent alors d’un autre nid !</a:t>
            </a:r>
          </a:p>
          <a:p>
            <a:r>
              <a:rPr lang="fr-FR" b="1" dirty="0">
                <a:solidFill>
                  <a:srgbClr val="002060"/>
                </a:solidFill>
                <a:latin typeface="Aharoni" panose="02010803020104030203" pitchFamily="2" charset="-79"/>
                <a:cs typeface="Aharoni" panose="02010803020104030203" pitchFamily="2" charset="-79"/>
              </a:rPr>
              <a:t>8°) à chaque passage sur le pot de notre FA marqué on relève les temps arrivée / départ et on s’assure bien qu’il repart bien toujours dans la même direction.</a:t>
            </a:r>
          </a:p>
          <a:p>
            <a:endParaRPr lang="fr-FR" b="1" dirty="0">
              <a:solidFill>
                <a:srgbClr val="002060"/>
              </a:solidFill>
              <a:latin typeface="Aharoni" panose="02010803020104030203" pitchFamily="2" charset="-79"/>
              <a:cs typeface="Aharoni" panose="02010803020104030203" pitchFamily="2" charset="-79"/>
            </a:endParaRPr>
          </a:p>
          <a:p>
            <a:endParaRPr lang="fr-FR" b="1" dirty="0">
              <a:solidFill>
                <a:srgbClr val="002060"/>
              </a:solidFill>
              <a:latin typeface="Aharoni" panose="02010803020104030203" pitchFamily="2" charset="-79"/>
              <a:cs typeface="Aharoni" panose="02010803020104030203" pitchFamily="2" charset="-79"/>
            </a:endParaRPr>
          </a:p>
          <a:p>
            <a:endParaRPr lang="fr-FR" b="1" dirty="0">
              <a:solidFill>
                <a:srgbClr val="002060"/>
              </a:solidFill>
              <a:latin typeface="Aharoni" panose="02010803020104030203" pitchFamily="2" charset="-79"/>
              <a:cs typeface="Aharoni" panose="02010803020104030203" pitchFamily="2" charset="-79"/>
            </a:endParaRP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71B88DBF-749D-FA65-58A4-06EAD5AEA9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76D72CC5-F2A0-1D68-1CDA-474D77F1BF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82276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CD62E-D966-C864-F140-3B5E7CADE283}"/>
              </a:ext>
            </a:extLst>
          </p:cNvPr>
          <p:cNvSpPr>
            <a:spLocks noGrp="1"/>
          </p:cNvSpPr>
          <p:nvPr>
            <p:ph type="title"/>
          </p:nvPr>
        </p:nvSpPr>
        <p:spPr>
          <a:xfrm>
            <a:off x="1025013" y="108155"/>
            <a:ext cx="9875520" cy="757084"/>
          </a:xfrm>
        </p:spPr>
        <p:txBody>
          <a:bodyPr>
            <a:normAutofit fontScale="90000"/>
          </a:bodyPr>
          <a:lstStyle/>
          <a:p>
            <a:pPr algn="ctr"/>
            <a:r>
              <a:rPr lang="fr-FR" sz="5400" b="1" dirty="0">
                <a:solidFill>
                  <a:srgbClr val="002060"/>
                </a:solidFill>
                <a:latin typeface="Aharoni" panose="02010803020104030203" pitchFamily="2" charset="-79"/>
                <a:cs typeface="Aharoni" panose="02010803020104030203" pitchFamily="2" charset="-79"/>
              </a:rPr>
              <a:t>DEPLACEMENT DU POT</a:t>
            </a:r>
          </a:p>
        </p:txBody>
      </p:sp>
      <p:sp>
        <p:nvSpPr>
          <p:cNvPr id="3" name="Espace réservé du contenu 2">
            <a:extLst>
              <a:ext uri="{FF2B5EF4-FFF2-40B4-BE49-F238E27FC236}">
                <a16:creationId xmlns:a16="http://schemas.microsoft.com/office/drawing/2014/main" id="{1FE75C0B-8E99-B054-A300-F682A552D241}"/>
              </a:ext>
            </a:extLst>
          </p:cNvPr>
          <p:cNvSpPr>
            <a:spLocks noGrp="1"/>
          </p:cNvSpPr>
          <p:nvPr>
            <p:ph idx="1"/>
          </p:nvPr>
        </p:nvSpPr>
        <p:spPr>
          <a:xfrm>
            <a:off x="363795" y="943897"/>
            <a:ext cx="11700386" cy="5191431"/>
          </a:xfrm>
        </p:spPr>
        <p:txBody>
          <a:bodyPr>
            <a:normAutofit lnSpcReduction="10000"/>
          </a:bodyPr>
          <a:lstStyle/>
          <a:p>
            <a:r>
              <a:rPr lang="fr-FR" b="1" dirty="0">
                <a:solidFill>
                  <a:srgbClr val="002060"/>
                </a:solidFill>
                <a:latin typeface="Aharoni" panose="02010803020104030203" pitchFamily="2" charset="-79"/>
                <a:cs typeface="Aharoni" panose="02010803020104030203" pitchFamily="2" charset="-79"/>
              </a:rPr>
              <a:t>On lève le camp de la position 1 et on se déplace dans la direction observée d’au moins 50 m si cela est possible plus s’il y a un obstacle ( Maison, Haies etc..)</a:t>
            </a:r>
          </a:p>
          <a:p>
            <a:r>
              <a:rPr lang="fr-FR" b="1" dirty="0">
                <a:solidFill>
                  <a:srgbClr val="002060"/>
                </a:solidFill>
                <a:latin typeface="Aharoni" panose="02010803020104030203" pitchFamily="2" charset="-79"/>
                <a:cs typeface="Aharoni" panose="02010803020104030203" pitchFamily="2" charset="-79"/>
              </a:rPr>
              <a:t>Si la distance n’est pas assez éloignée du point 1 le FA risque de revenir au point </a:t>
            </a:r>
            <a:r>
              <a:rPr lang="fr-FR" sz="2800" b="1" dirty="0">
                <a:solidFill>
                  <a:srgbClr val="002060"/>
                </a:solidFill>
                <a:latin typeface="Aharoni" panose="02010803020104030203" pitchFamily="2" charset="-79"/>
                <a:cs typeface="Aharoni" panose="02010803020104030203" pitchFamily="2" charset="-79"/>
              </a:rPr>
              <a:t>1</a:t>
            </a:r>
            <a:r>
              <a:rPr lang="fr-FR" b="1" dirty="0">
                <a:solidFill>
                  <a:srgbClr val="002060"/>
                </a:solidFill>
                <a:latin typeface="Aharoni" panose="02010803020104030203" pitchFamily="2" charset="-79"/>
                <a:cs typeface="Aharoni" panose="02010803020104030203" pitchFamily="2" charset="-79"/>
              </a:rPr>
              <a:t> et cherchez le pot avant d’élargir sa recherche et retrouver les effluves émanant du pot (Levure / sucre)  </a:t>
            </a:r>
          </a:p>
          <a:p>
            <a:r>
              <a:rPr lang="fr-FR" b="1" dirty="0">
                <a:solidFill>
                  <a:srgbClr val="FF0000"/>
                </a:solidFill>
                <a:latin typeface="Aharoni" panose="02010803020104030203" pitchFamily="2" charset="-79"/>
                <a:cs typeface="Aharoni" panose="02010803020104030203" pitchFamily="2" charset="-79"/>
              </a:rPr>
              <a:t>Attention</a:t>
            </a:r>
            <a:r>
              <a:rPr lang="fr-FR" b="1" dirty="0">
                <a:solidFill>
                  <a:srgbClr val="002060"/>
                </a:solidFill>
                <a:latin typeface="Aharoni" panose="02010803020104030203" pitchFamily="2" charset="-79"/>
                <a:cs typeface="Aharoni" panose="02010803020104030203" pitchFamily="2" charset="-79"/>
              </a:rPr>
              <a:t> ; bien choisir une journée sans vent ou avec disons faible brise pour que l’aérologie ne viennent pas trop diluer et perturber les émanations du pot !</a:t>
            </a:r>
          </a:p>
          <a:p>
            <a:r>
              <a:rPr lang="fr-FR" b="1" dirty="0">
                <a:solidFill>
                  <a:srgbClr val="002060"/>
                </a:solidFill>
                <a:latin typeface="Aharoni" panose="02010803020104030203" pitchFamily="2" charset="-79"/>
                <a:cs typeface="Aharoni" panose="02010803020104030203" pitchFamily="2" charset="-79"/>
              </a:rPr>
              <a:t>On croise les doigts mais en principe notre FA au cap retour du nid vers le Pot  qu’il sait être en position 1 qu’il a mémorisé va  rencontrer les émanations du pot bien avant sur sa trajectoire de quête,  Il s’y arrêtera identifiant les mêmes phéromones et sera très intéressé par ce rapprochement. On ne devrait pas être déçu de le voir se reposer sur la grille du pot en position 1’ .  On reste concentré on n’oublie pas de noté l’heure de son arrivée, le temps passé sur le pot et  bien sûr son retour. On veille à contrôler que la direction de fuite vers le nid reste bien dans celle détectée à la position 1; cela peut varier de quelques degrés mais pas  plus de + ou – 5°</a:t>
            </a:r>
          </a:p>
        </p:txBody>
      </p:sp>
      <p:pic>
        <p:nvPicPr>
          <p:cNvPr id="4" name="Image 3">
            <a:extLst>
              <a:ext uri="{FF2B5EF4-FFF2-40B4-BE49-F238E27FC236}">
                <a16:creationId xmlns:a16="http://schemas.microsoft.com/office/drawing/2014/main" id="{9F050D70-6663-57E2-D4B0-ECD351D37E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373" y="6248347"/>
            <a:ext cx="609653" cy="609653"/>
          </a:xfrm>
          <a:prstGeom prst="rect">
            <a:avLst/>
          </a:prstGeom>
        </p:spPr>
      </p:pic>
      <p:pic>
        <p:nvPicPr>
          <p:cNvPr id="5" name="Image 4">
            <a:extLst>
              <a:ext uri="{FF2B5EF4-FFF2-40B4-BE49-F238E27FC236}">
                <a16:creationId xmlns:a16="http://schemas.microsoft.com/office/drawing/2014/main" id="{D020F470-8877-B641-E0B9-8D1F7A1D42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2476" y="6213986"/>
            <a:ext cx="609653" cy="609653"/>
          </a:xfrm>
          <a:prstGeom prst="rect">
            <a:avLst/>
          </a:prstGeom>
        </p:spPr>
      </p:pic>
      <p:sp>
        <p:nvSpPr>
          <p:cNvPr id="6" name="ZoneTexte 5">
            <a:extLst>
              <a:ext uri="{FF2B5EF4-FFF2-40B4-BE49-F238E27FC236}">
                <a16:creationId xmlns:a16="http://schemas.microsoft.com/office/drawing/2014/main" id="{718AE55F-66BD-2EF9-D8FF-A1CBE3D9F02D}"/>
              </a:ext>
            </a:extLst>
          </p:cNvPr>
          <p:cNvSpPr txBox="1"/>
          <p:nvPr/>
        </p:nvSpPr>
        <p:spPr>
          <a:xfrm>
            <a:off x="521110" y="6248347"/>
            <a:ext cx="393263" cy="584775"/>
          </a:xfrm>
          <a:prstGeom prst="rect">
            <a:avLst/>
          </a:prstGeom>
          <a:noFill/>
        </p:spPr>
        <p:txBody>
          <a:bodyPr wrap="square" rtlCol="0">
            <a:spAutoFit/>
          </a:bodyPr>
          <a:lstStyle/>
          <a:p>
            <a:r>
              <a:rPr lang="fr-FR" sz="3200" b="1" dirty="0">
                <a:latin typeface="Aharoni" panose="02010803020104030203" pitchFamily="2" charset="-79"/>
                <a:cs typeface="Aharoni" panose="02010803020104030203" pitchFamily="2" charset="-79"/>
              </a:rPr>
              <a:t>1</a:t>
            </a:r>
          </a:p>
        </p:txBody>
      </p:sp>
      <p:sp>
        <p:nvSpPr>
          <p:cNvPr id="7" name="ZoneTexte 6">
            <a:extLst>
              <a:ext uri="{FF2B5EF4-FFF2-40B4-BE49-F238E27FC236}">
                <a16:creationId xmlns:a16="http://schemas.microsoft.com/office/drawing/2014/main" id="{5BB86C06-FEB7-C766-018F-7BA0E4242C2F}"/>
              </a:ext>
            </a:extLst>
          </p:cNvPr>
          <p:cNvSpPr txBox="1"/>
          <p:nvPr/>
        </p:nvSpPr>
        <p:spPr>
          <a:xfrm>
            <a:off x="3932824" y="6243535"/>
            <a:ext cx="609652" cy="584775"/>
          </a:xfrm>
          <a:prstGeom prst="rect">
            <a:avLst/>
          </a:prstGeom>
          <a:noFill/>
        </p:spPr>
        <p:txBody>
          <a:bodyPr wrap="square" rtlCol="0">
            <a:spAutoFit/>
          </a:bodyPr>
          <a:lstStyle>
            <a:defPPr>
              <a:defRPr lang="en-US"/>
            </a:defPPr>
            <a:lvl1pPr>
              <a:defRPr sz="3200" b="1">
                <a:latin typeface="Aharoni" panose="02010803020104030203" pitchFamily="2" charset="-79"/>
                <a:cs typeface="Aharoni" panose="02010803020104030203" pitchFamily="2" charset="-79"/>
              </a:defRPr>
            </a:lvl1pPr>
          </a:lstStyle>
          <a:p>
            <a:r>
              <a:rPr lang="fr-FR" dirty="0"/>
              <a:t>1 ‘</a:t>
            </a:r>
          </a:p>
        </p:txBody>
      </p:sp>
      <p:sp>
        <p:nvSpPr>
          <p:cNvPr id="9" name="Flèche : courbe vers le bas 8">
            <a:extLst>
              <a:ext uri="{FF2B5EF4-FFF2-40B4-BE49-F238E27FC236}">
                <a16:creationId xmlns:a16="http://schemas.microsoft.com/office/drawing/2014/main" id="{98329F39-492A-608B-D834-1B2A4D6BC75E}"/>
              </a:ext>
            </a:extLst>
          </p:cNvPr>
          <p:cNvSpPr/>
          <p:nvPr/>
        </p:nvSpPr>
        <p:spPr>
          <a:xfrm>
            <a:off x="1600879" y="6253366"/>
            <a:ext cx="2772697" cy="235975"/>
          </a:xfrm>
          <a:prstGeom prst="curvedDownArrow">
            <a:avLst>
              <a:gd name="adj1" fmla="val 41378"/>
              <a:gd name="adj2" fmla="val 104566"/>
              <a:gd name="adj3" fmla="val 46771"/>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 courbe vers le bas 9">
            <a:extLst>
              <a:ext uri="{FF2B5EF4-FFF2-40B4-BE49-F238E27FC236}">
                <a16:creationId xmlns:a16="http://schemas.microsoft.com/office/drawing/2014/main" id="{F0AFD813-427A-02A1-2564-6031174C8E74}"/>
              </a:ext>
            </a:extLst>
          </p:cNvPr>
          <p:cNvSpPr/>
          <p:nvPr/>
        </p:nvSpPr>
        <p:spPr>
          <a:xfrm flipH="1">
            <a:off x="1366682" y="5653548"/>
            <a:ext cx="9578035" cy="393291"/>
          </a:xfrm>
          <a:prstGeom prst="curvedDownArrow">
            <a:avLst>
              <a:gd name="adj1" fmla="val 104566"/>
              <a:gd name="adj2" fmla="val 263342"/>
              <a:gd name="adj3" fmla="val 34271"/>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Image 10">
            <a:extLst>
              <a:ext uri="{FF2B5EF4-FFF2-40B4-BE49-F238E27FC236}">
                <a16:creationId xmlns:a16="http://schemas.microsoft.com/office/drawing/2014/main" id="{19D6273E-3C4E-E008-9C30-6450A6021A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573" y="5981254"/>
            <a:ext cx="512108" cy="652329"/>
          </a:xfrm>
          <a:prstGeom prst="rect">
            <a:avLst/>
          </a:prstGeom>
        </p:spPr>
      </p:pic>
      <p:pic>
        <p:nvPicPr>
          <p:cNvPr id="12"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4B2F0CF1-6A29-8DFE-4A21-C7C2F72EF6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697339">
            <a:off x="10766728" y="-239808"/>
            <a:ext cx="1533903" cy="1453008"/>
          </a:xfrm>
          <a:prstGeom prst="rect">
            <a:avLst/>
          </a:prstGeom>
          <a:noFill/>
        </p:spPr>
      </p:pic>
      <p:pic>
        <p:nvPicPr>
          <p:cNvPr id="13" name="Image 12" descr="Une image contenant cercle, dessin humoristique, oiseau&#10;&#10;Le contenu généré par l’IA peut être incorrect.">
            <a:extLst>
              <a:ext uri="{FF2B5EF4-FFF2-40B4-BE49-F238E27FC236}">
                <a16:creationId xmlns:a16="http://schemas.microsoft.com/office/drawing/2014/main" id="{9C4D3672-1129-4F60-E647-99469F03C1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35233">
            <a:off x="11917" y="-57003"/>
            <a:ext cx="1077776" cy="1087399"/>
          </a:xfrm>
          <a:prstGeom prst="rect">
            <a:avLst/>
          </a:prstGeom>
        </p:spPr>
      </p:pic>
      <p:sp>
        <p:nvSpPr>
          <p:cNvPr id="14" name="Flèche : courbe vers le bas 13">
            <a:extLst>
              <a:ext uri="{FF2B5EF4-FFF2-40B4-BE49-F238E27FC236}">
                <a16:creationId xmlns:a16="http://schemas.microsoft.com/office/drawing/2014/main" id="{637F5BFF-31A8-DE0D-AFFF-C5EA0718F690}"/>
              </a:ext>
            </a:extLst>
          </p:cNvPr>
          <p:cNvSpPr/>
          <p:nvPr/>
        </p:nvSpPr>
        <p:spPr>
          <a:xfrm flipH="1">
            <a:off x="5228982" y="6213986"/>
            <a:ext cx="5715738" cy="235975"/>
          </a:xfrm>
          <a:prstGeom prst="curvedDownArrow">
            <a:avLst>
              <a:gd name="adj1" fmla="val 41378"/>
              <a:gd name="adj2" fmla="val 104566"/>
              <a:gd name="adj3" fmla="val 46771"/>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3930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ED459-1934-7F1C-6470-55B47BCE3751}"/>
              </a:ext>
            </a:extLst>
          </p:cNvPr>
          <p:cNvSpPr>
            <a:spLocks noGrp="1"/>
          </p:cNvSpPr>
          <p:nvPr>
            <p:ph type="title"/>
          </p:nvPr>
        </p:nvSpPr>
        <p:spPr>
          <a:xfrm>
            <a:off x="1140351" y="83820"/>
            <a:ext cx="9875520" cy="761754"/>
          </a:xfrm>
        </p:spPr>
        <p:txBody>
          <a:bodyPr>
            <a:normAutofit fontScale="90000"/>
          </a:bodyPr>
          <a:lstStyle/>
          <a:p>
            <a:pPr algn="ctr"/>
            <a:r>
              <a:rPr lang="fr-FR" sz="7300" b="1" dirty="0">
                <a:solidFill>
                  <a:schemeClr val="accent4">
                    <a:lumMod val="50000"/>
                  </a:schemeClr>
                </a:solidFill>
                <a:latin typeface="Aharoni" panose="02010803020104030203" pitchFamily="2" charset="-79"/>
                <a:cs typeface="Aharoni" panose="02010803020104030203" pitchFamily="2" charset="-79"/>
              </a:rPr>
              <a:t>RAPPROCHEMENT</a:t>
            </a:r>
            <a:endParaRPr lang="fr-FR" dirty="0"/>
          </a:p>
        </p:txBody>
      </p:sp>
      <p:sp>
        <p:nvSpPr>
          <p:cNvPr id="3" name="Espace réservé du contenu 2">
            <a:extLst>
              <a:ext uri="{FF2B5EF4-FFF2-40B4-BE49-F238E27FC236}">
                <a16:creationId xmlns:a16="http://schemas.microsoft.com/office/drawing/2014/main" id="{A2844E5D-E830-7796-A060-ADB679E07B66}"/>
              </a:ext>
            </a:extLst>
          </p:cNvPr>
          <p:cNvSpPr>
            <a:spLocks noGrp="1"/>
          </p:cNvSpPr>
          <p:nvPr>
            <p:ph idx="1"/>
          </p:nvPr>
        </p:nvSpPr>
        <p:spPr>
          <a:xfrm>
            <a:off x="110613" y="1103671"/>
            <a:ext cx="11865077" cy="5572432"/>
          </a:xfrm>
        </p:spPr>
        <p:txBody>
          <a:bodyPr/>
          <a:lstStyle/>
          <a:p>
            <a:r>
              <a:rPr lang="fr-FR" b="1" dirty="0">
                <a:solidFill>
                  <a:schemeClr val="accent4">
                    <a:lumMod val="50000"/>
                  </a:schemeClr>
                </a:solidFill>
                <a:latin typeface="Aharoni" panose="02010803020104030203" pitchFamily="2" charset="-79"/>
                <a:cs typeface="Aharoni" panose="02010803020104030203" pitchFamily="2" charset="-79"/>
              </a:rPr>
              <a:t>Si l’activité du FA bat son plein et que notre « </a:t>
            </a:r>
            <a:r>
              <a:rPr lang="fr-FR" b="1" dirty="0">
                <a:solidFill>
                  <a:srgbClr val="FF0000"/>
                </a:solidFill>
                <a:latin typeface="Aharoni" panose="02010803020104030203" pitchFamily="2" charset="-79"/>
                <a:cs typeface="Aharoni" panose="02010803020104030203" pitchFamily="2" charset="-79"/>
              </a:rPr>
              <a:t>Traitre</a:t>
            </a:r>
            <a:r>
              <a:rPr lang="fr-FR" b="1" dirty="0">
                <a:solidFill>
                  <a:schemeClr val="accent4">
                    <a:lumMod val="50000"/>
                  </a:schemeClr>
                </a:solidFill>
                <a:latin typeface="Aharoni" panose="02010803020104030203" pitchFamily="2" charset="-79"/>
                <a:cs typeface="Aharoni" panose="02010803020104030203" pitchFamily="2" charset="-79"/>
              </a:rPr>
              <a:t> » est régulier dans ses allers et retours en une heure on ne sera plus très loin du nid.</a:t>
            </a:r>
          </a:p>
          <a:p>
            <a:r>
              <a:rPr lang="fr-FR" b="1" dirty="0">
                <a:solidFill>
                  <a:schemeClr val="accent4">
                    <a:lumMod val="50000"/>
                  </a:schemeClr>
                </a:solidFill>
                <a:latin typeface="Aharoni" panose="02010803020104030203" pitchFamily="2" charset="-79"/>
                <a:cs typeface="Aharoni" panose="02010803020104030203" pitchFamily="2" charset="-79"/>
              </a:rPr>
              <a:t>Plus les temps des relevés départ / arrivée sont courts plus donc on est proche du nid.</a:t>
            </a:r>
          </a:p>
          <a:p>
            <a:pPr algn="ctr"/>
            <a:r>
              <a:rPr lang="fr-FR" sz="3600" b="1" dirty="0">
                <a:solidFill>
                  <a:srgbClr val="FF0000"/>
                </a:solidFill>
                <a:latin typeface="Aharoni" panose="02010803020104030203" pitchFamily="2" charset="-79"/>
                <a:cs typeface="Aharoni" panose="02010803020104030203" pitchFamily="2" charset="-79"/>
              </a:rPr>
              <a:t>PRECAUTIONS</a:t>
            </a:r>
          </a:p>
          <a:p>
            <a:r>
              <a:rPr lang="fr-FR" b="1" dirty="0">
                <a:solidFill>
                  <a:schemeClr val="accent4">
                    <a:lumMod val="50000"/>
                  </a:schemeClr>
                </a:solidFill>
                <a:latin typeface="Aharoni" panose="02010803020104030203" pitchFamily="2" charset="-79"/>
                <a:cs typeface="Aharoni" panose="02010803020104030203" pitchFamily="2" charset="-79"/>
              </a:rPr>
              <a:t> En se rapprochant on peut observer une activité plus importante de vols de FA autour de nous et du pot. Restez distant du pot, juste de quoi pouvoir identifier celui qui est marqué. </a:t>
            </a:r>
          </a:p>
          <a:p>
            <a:r>
              <a:rPr lang="fr-FR" b="1" dirty="0">
                <a:solidFill>
                  <a:schemeClr val="accent4">
                    <a:lumMod val="50000"/>
                  </a:schemeClr>
                </a:solidFill>
                <a:latin typeface="Aharoni" panose="02010803020104030203" pitchFamily="2" charset="-79"/>
                <a:cs typeface="Aharoni" panose="02010803020104030203" pitchFamily="2" charset="-79"/>
              </a:rPr>
              <a:t>A 30 secondes l’ aller et retour vous êtes à moins de 100m du nid. Regardez bien ce qu’il y a dans l’axe de fuite du FA et s’il vole vers le haut ou vers le bas., au ras du sol.</a:t>
            </a:r>
          </a:p>
          <a:p>
            <a:r>
              <a:rPr lang="fr-FR" b="1" dirty="0">
                <a:solidFill>
                  <a:schemeClr val="accent4">
                    <a:lumMod val="50000"/>
                  </a:schemeClr>
                </a:solidFill>
                <a:latin typeface="Aharoni" panose="02010803020104030203" pitchFamily="2" charset="-79"/>
                <a:cs typeface="Aharoni" panose="02010803020104030203" pitchFamily="2" charset="-79"/>
              </a:rPr>
              <a:t>Le nid aérien et perché à plus de 15 m au dessus du sol n’est pas un problème on peut encore se rapprocher . Mais si le nid est dans un bâtiment, une haie, un taillis  au sol ou dans un trou/terrier </a:t>
            </a:r>
            <a:r>
              <a:rPr lang="fr-FR" b="1" u="sng" dirty="0">
                <a:solidFill>
                  <a:srgbClr val="C00000"/>
                </a:solidFill>
                <a:latin typeface="Aharoni" panose="02010803020104030203" pitchFamily="2" charset="-79"/>
                <a:cs typeface="Aharoni" panose="02010803020104030203" pitchFamily="2" charset="-79"/>
              </a:rPr>
              <a:t>ne vous mettez pas en danger redoublez de vigilance et observez </a:t>
            </a:r>
            <a:r>
              <a:rPr lang="fr-FR" b="1" dirty="0">
                <a:solidFill>
                  <a:schemeClr val="accent4">
                    <a:lumMod val="50000"/>
                  </a:schemeClr>
                </a:solidFill>
                <a:latin typeface="Aharoni" panose="02010803020104030203" pitchFamily="2" charset="-79"/>
                <a:cs typeface="Aharoni" panose="02010803020104030203" pitchFamily="2" charset="-79"/>
              </a:rPr>
              <a:t>scrupuleusement vos alentours dans l’axe de fuite, les gardiennes du nid deviennent fébriles lorsqu’elles détectent un danger à moins de </a:t>
            </a:r>
            <a:r>
              <a:rPr lang="fr-FR" sz="3200" b="1" dirty="0">
                <a:solidFill>
                  <a:srgbClr val="FF0000"/>
                </a:solidFill>
                <a:latin typeface="Aharoni" panose="02010803020104030203" pitchFamily="2" charset="-79"/>
                <a:cs typeface="Aharoni" panose="02010803020104030203" pitchFamily="2" charset="-79"/>
              </a:rPr>
              <a:t>10 </a:t>
            </a:r>
            <a:r>
              <a:rPr lang="fr-FR" b="1" dirty="0">
                <a:solidFill>
                  <a:schemeClr val="accent4">
                    <a:lumMod val="50000"/>
                  </a:schemeClr>
                </a:solidFill>
                <a:latin typeface="Aharoni" panose="02010803020104030203" pitchFamily="2" charset="-79"/>
                <a:cs typeface="Aharoni" panose="02010803020104030203" pitchFamily="2" charset="-79"/>
              </a:rPr>
              <a:t> m de la colonie</a:t>
            </a:r>
          </a:p>
          <a:p>
            <a:endParaRPr lang="fr-FR" b="1" dirty="0">
              <a:solidFill>
                <a:schemeClr val="accent4">
                  <a:lumMod val="50000"/>
                </a:schemeClr>
              </a:solidFill>
              <a:latin typeface="Aharoni" panose="02010803020104030203" pitchFamily="2" charset="-79"/>
              <a:cs typeface="Aharoni" panose="02010803020104030203" pitchFamily="2" charset="-79"/>
            </a:endParaRPr>
          </a:p>
          <a:p>
            <a:endParaRPr lang="fr-FR" b="1" dirty="0">
              <a:solidFill>
                <a:schemeClr val="accent4">
                  <a:lumMod val="50000"/>
                </a:schemeClr>
              </a:solidFill>
              <a:latin typeface="Aharoni" panose="02010803020104030203" pitchFamily="2" charset="-79"/>
              <a:cs typeface="Aharoni" panose="02010803020104030203" pitchFamily="2" charset="-79"/>
            </a:endParaRP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3186F9D1-A9FB-549D-FD95-0C0A8041A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DAF7E706-BA5B-1435-2935-FC9F4B8BF0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233145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4BFB8-95B8-E82B-9258-62434872CC84}"/>
              </a:ext>
            </a:extLst>
          </p:cNvPr>
          <p:cNvSpPr>
            <a:spLocks noGrp="1"/>
          </p:cNvSpPr>
          <p:nvPr>
            <p:ph type="title"/>
          </p:nvPr>
        </p:nvSpPr>
        <p:spPr>
          <a:xfrm>
            <a:off x="1158240" y="83820"/>
            <a:ext cx="9875520" cy="879741"/>
          </a:xfrm>
        </p:spPr>
        <p:txBody>
          <a:bodyPr>
            <a:normAutofit/>
          </a:bodyPr>
          <a:lstStyle/>
          <a:p>
            <a:pPr algn="ctr"/>
            <a:r>
              <a:rPr lang="fr-FR" sz="5400" b="1" dirty="0">
                <a:solidFill>
                  <a:schemeClr val="accent4">
                    <a:lumMod val="50000"/>
                  </a:schemeClr>
                </a:solidFill>
                <a:latin typeface="Aharoni" panose="02010803020104030203" pitchFamily="2" charset="-79"/>
                <a:cs typeface="Aharoni" panose="02010803020104030203" pitchFamily="2" charset="-79"/>
              </a:rPr>
              <a:t>ON DEPLACE LE POT</a:t>
            </a:r>
          </a:p>
        </p:txBody>
      </p:sp>
      <p:sp>
        <p:nvSpPr>
          <p:cNvPr id="3" name="Espace réservé du contenu 2">
            <a:extLst>
              <a:ext uri="{FF2B5EF4-FFF2-40B4-BE49-F238E27FC236}">
                <a16:creationId xmlns:a16="http://schemas.microsoft.com/office/drawing/2014/main" id="{0F457B4D-26D7-B7FE-75D1-E3AD7E2CF155}"/>
              </a:ext>
            </a:extLst>
          </p:cNvPr>
          <p:cNvSpPr>
            <a:spLocks noGrp="1"/>
          </p:cNvSpPr>
          <p:nvPr>
            <p:ph idx="1"/>
          </p:nvPr>
        </p:nvSpPr>
        <p:spPr>
          <a:xfrm>
            <a:off x="344129" y="963561"/>
            <a:ext cx="11434915" cy="5574891"/>
          </a:xfrm>
        </p:spPr>
        <p:txBody>
          <a:bodyPr/>
          <a:lstStyle/>
          <a:p>
            <a:r>
              <a:rPr lang="fr-FR" b="1" dirty="0">
                <a:solidFill>
                  <a:schemeClr val="accent4">
                    <a:lumMod val="50000"/>
                  </a:schemeClr>
                </a:solidFill>
                <a:latin typeface="Aharoni" panose="02010803020104030203" pitchFamily="2" charset="-79"/>
                <a:cs typeface="Aharoni" panose="02010803020104030203" pitchFamily="2" charset="-79"/>
              </a:rPr>
              <a:t> A la fin de la première « traque » SI LE Bingo ne peut être obtenu  ( on a une présomption mais pas une certitude , on n’a pas le visuel du nid ou le visuel d’une forte activité de vols de FA autour d’un point, ( </a:t>
            </a:r>
            <a:r>
              <a:rPr lang="fr-FR" b="1" i="1" dirty="0">
                <a:solidFill>
                  <a:schemeClr val="accent4">
                    <a:lumMod val="50000"/>
                  </a:schemeClr>
                </a:solidFill>
                <a:latin typeface="Aharoni" panose="02010803020104030203" pitchFamily="2" charset="-79"/>
                <a:cs typeface="Aharoni" panose="02010803020104030203" pitchFamily="2" charset="-79"/>
              </a:rPr>
              <a:t>cime, colonne de lierre, toiture, taillis,…</a:t>
            </a:r>
            <a:r>
              <a:rPr lang="fr-FR" b="1" i="1" dirty="0" err="1">
                <a:solidFill>
                  <a:schemeClr val="accent4">
                    <a:lumMod val="50000"/>
                  </a:schemeClr>
                </a:solidFill>
                <a:latin typeface="Aharoni" panose="02010803020104030203" pitchFamily="2" charset="-79"/>
                <a:cs typeface="Aharoni" panose="02010803020104030203" pitchFamily="2" charset="-79"/>
              </a:rPr>
              <a:t>etc</a:t>
            </a:r>
            <a:r>
              <a:rPr lang="fr-FR" b="1" dirty="0">
                <a:solidFill>
                  <a:schemeClr val="accent4">
                    <a:lumMod val="50000"/>
                  </a:schemeClr>
                </a:solidFill>
                <a:latin typeface="Aharoni" panose="02010803020104030203" pitchFamily="2" charset="-79"/>
                <a:cs typeface="Aharoni" panose="02010803020104030203" pitchFamily="2" charset="-79"/>
              </a:rPr>
              <a:t> ) alors il est  nécessaire de refaire une traque selon un axe différent à plus de 60°  minimum du premier. </a:t>
            </a:r>
          </a:p>
          <a:p>
            <a:r>
              <a:rPr lang="fr-FR" b="1" dirty="0">
                <a:solidFill>
                  <a:schemeClr val="accent4">
                    <a:lumMod val="50000"/>
                  </a:schemeClr>
                </a:solidFill>
                <a:latin typeface="Aharoni" panose="02010803020104030203" pitchFamily="2" charset="-79"/>
                <a:cs typeface="Aharoni" panose="02010803020104030203" pitchFamily="2" charset="-79"/>
              </a:rPr>
              <a:t>Il n’est pas nécessaire  de repartir très loin du dernier point de pose du pot. On peut placer le pot par le travers de la dernière position à plus de 50 m. Le FA de retour vers cette position va être surpris de ne pas retrouver son pot et va élargir ses cercles de recherche jusqu’à retrouver les traces des effluves du pot et il viendra alors se poser et on le reconnaîtra.</a:t>
            </a:r>
          </a:p>
          <a:p>
            <a:r>
              <a:rPr lang="fr-FR" b="1" dirty="0">
                <a:solidFill>
                  <a:schemeClr val="accent4">
                    <a:lumMod val="50000"/>
                  </a:schemeClr>
                </a:solidFill>
                <a:latin typeface="Aharoni" panose="02010803020104030203" pitchFamily="2" charset="-79"/>
                <a:cs typeface="Aharoni" panose="02010803020104030203" pitchFamily="2" charset="-79"/>
              </a:rPr>
              <a:t>Si ce n’est pas le cas mais que l’on a un des FA qui viennent sur la nouvelle position on refait une procédure capture et marquage avec un de ceux là et on regarde l’axe de fuite après son relâcher. S’il part approximativement dans une direction qui semble recouper notre premier axe c’est gagné. On refait les relevés temps / axe et on se redéplace après 2 ou 3 A&amp; R réguliers de notre nouveau traitre sur  son axe de fuite. </a:t>
            </a: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828C89F1-D26D-FE3A-1168-E427093A4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013EFC55-BEDF-A441-81E1-1600D4EC4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49043" y="-20009"/>
            <a:ext cx="1077776" cy="1087399"/>
          </a:xfrm>
          <a:prstGeom prst="rect">
            <a:avLst/>
          </a:prstGeom>
        </p:spPr>
      </p:pic>
    </p:spTree>
    <p:extLst>
      <p:ext uri="{BB962C8B-B14F-4D97-AF65-F5344CB8AC3E}">
        <p14:creationId xmlns:p14="http://schemas.microsoft.com/office/powerpoint/2010/main" val="109517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032F9-06D0-8D60-4900-AB8C797C3F4A}"/>
              </a:ext>
            </a:extLst>
          </p:cNvPr>
          <p:cNvSpPr>
            <a:spLocks noGrp="1"/>
          </p:cNvSpPr>
          <p:nvPr>
            <p:ph type="title"/>
          </p:nvPr>
        </p:nvSpPr>
        <p:spPr>
          <a:xfrm>
            <a:off x="1143000" y="83820"/>
            <a:ext cx="9875520" cy="938735"/>
          </a:xfrm>
        </p:spPr>
        <p:txBody>
          <a:bodyPr>
            <a:normAutofit/>
          </a:bodyPr>
          <a:lstStyle/>
          <a:p>
            <a:pPr algn="ctr"/>
            <a:r>
              <a:rPr lang="fr-FR" sz="5400" b="1" dirty="0">
                <a:solidFill>
                  <a:schemeClr val="accent4">
                    <a:lumMod val="50000"/>
                  </a:schemeClr>
                </a:solidFill>
                <a:latin typeface="Aharoni" panose="02010803020104030203" pitchFamily="2" charset="-79"/>
                <a:cs typeface="Aharoni" panose="02010803020104030203" pitchFamily="2" charset="-79"/>
              </a:rPr>
              <a:t>LA VICTOIRE</a:t>
            </a:r>
          </a:p>
        </p:txBody>
      </p:sp>
      <p:sp>
        <p:nvSpPr>
          <p:cNvPr id="3" name="Espace réservé du contenu 2">
            <a:extLst>
              <a:ext uri="{FF2B5EF4-FFF2-40B4-BE49-F238E27FC236}">
                <a16:creationId xmlns:a16="http://schemas.microsoft.com/office/drawing/2014/main" id="{016FE3D7-2594-5D3A-E20D-7A0DAD5F2849}"/>
              </a:ext>
            </a:extLst>
          </p:cNvPr>
          <p:cNvSpPr>
            <a:spLocks noGrp="1"/>
          </p:cNvSpPr>
          <p:nvPr>
            <p:ph idx="1"/>
          </p:nvPr>
        </p:nvSpPr>
        <p:spPr>
          <a:xfrm>
            <a:off x="0" y="1022556"/>
            <a:ext cx="12079224" cy="5574890"/>
          </a:xfrm>
        </p:spPr>
        <p:txBody>
          <a:bodyPr>
            <a:normAutofit fontScale="70000" lnSpcReduction="20000"/>
          </a:bodyPr>
          <a:lstStyle/>
          <a:p>
            <a:pPr marL="45720" indent="0" algn="ctr">
              <a:buNone/>
            </a:pPr>
            <a:r>
              <a:rPr lang="fr-FR" sz="3400" b="1" dirty="0">
                <a:solidFill>
                  <a:schemeClr val="accent4">
                    <a:lumMod val="50000"/>
                  </a:schemeClr>
                </a:solidFill>
                <a:latin typeface="Aharoni" panose="02010803020104030203" pitchFamily="2" charset="-79"/>
                <a:cs typeface="Aharoni" panose="02010803020104030203" pitchFamily="2" charset="-79"/>
              </a:rPr>
              <a:t>Fastidieux pensez vous? Il n’existe pas de victoire facile. !</a:t>
            </a:r>
          </a:p>
          <a:p>
            <a:pPr algn="just"/>
            <a:r>
              <a:rPr lang="fr-FR" sz="2600" b="1" dirty="0">
                <a:solidFill>
                  <a:schemeClr val="accent4">
                    <a:lumMod val="50000"/>
                  </a:schemeClr>
                </a:solidFill>
                <a:latin typeface="Aharoni" panose="02010803020104030203" pitchFamily="2" charset="-79"/>
                <a:cs typeface="Aharoni" panose="02010803020104030203" pitchFamily="2" charset="-79"/>
              </a:rPr>
              <a:t>Une victoire nécessite volonté et détermination mais si elle est obtenue la récompense est à savourer tous les pollinisateurs vous classeront dans la catégorie « Héros ».</a:t>
            </a:r>
          </a:p>
          <a:p>
            <a:pPr algn="just"/>
            <a:r>
              <a:rPr lang="fr-FR" sz="2600" b="1" dirty="0">
                <a:solidFill>
                  <a:schemeClr val="accent4">
                    <a:lumMod val="50000"/>
                  </a:schemeClr>
                </a:solidFill>
                <a:latin typeface="Aharoni" panose="02010803020104030203" pitchFamily="2" charset="-79"/>
                <a:cs typeface="Aharoni" panose="02010803020104030203" pitchFamily="2" charset="-79"/>
              </a:rPr>
              <a:t>Une fois localisé, vu,   le nid peut donc être détruit.</a:t>
            </a:r>
          </a:p>
          <a:p>
            <a:pPr algn="just"/>
            <a:r>
              <a:rPr lang="fr-FR" sz="2600" b="1" dirty="0">
                <a:solidFill>
                  <a:schemeClr val="accent4">
                    <a:lumMod val="50000"/>
                  </a:schemeClr>
                </a:solidFill>
                <a:latin typeface="Aharoni" panose="02010803020104030203" pitchFamily="2" charset="-79"/>
                <a:cs typeface="Aharoni" panose="02010803020104030203" pitchFamily="2" charset="-79"/>
              </a:rPr>
              <a:t>Les nouveaux arrêtés préfectoraux issus des décrets d’application de la loi Frelon de décembre 2025 ne font pas dans la dentelle et protège le secteur marchand de la désinsectisation dont le lobby a fait son effet auprès de nos élus. Jugez plutôt :</a:t>
            </a:r>
          </a:p>
          <a:p>
            <a:pPr algn="just"/>
            <a:r>
              <a:rPr lang="fr-FR" sz="2600" b="1" dirty="0">
                <a:solidFill>
                  <a:schemeClr val="accent4">
                    <a:lumMod val="50000"/>
                  </a:schemeClr>
                </a:solidFill>
                <a:latin typeface="Aharoni" panose="02010803020104030203" pitchFamily="2" charset="-79"/>
                <a:cs typeface="Aharoni" panose="02010803020104030203" pitchFamily="2" charset="-79"/>
              </a:rPr>
              <a:t> </a:t>
            </a:r>
            <a:r>
              <a:rPr lang="fr-FR" sz="2300" b="1" u="sng" dirty="0">
                <a:solidFill>
                  <a:schemeClr val="accent4">
                    <a:lumMod val="50000"/>
                  </a:schemeClr>
                </a:solidFill>
                <a:latin typeface="Aharoni" panose="02010803020104030203" pitchFamily="2" charset="-79"/>
                <a:cs typeface="Aharoni" panose="02010803020104030203" pitchFamily="2" charset="-79"/>
              </a:rPr>
              <a:t>Arrêté préfectoral lutte contre le frelon asiatique dans le Doubs</a:t>
            </a:r>
          </a:p>
          <a:p>
            <a:pPr algn="just"/>
            <a:r>
              <a:rPr lang="fr-FR" sz="2900" i="1" dirty="0">
                <a:solidFill>
                  <a:schemeClr val="accent4">
                    <a:lumMod val="50000"/>
                  </a:schemeClr>
                </a:solidFill>
                <a:hlinkClick r:id="rId2">
                  <a:extLst>
                    <a:ext uri="{A12FA001-AC4F-418D-AE19-62706E023703}">
                      <ahyp:hlinkClr xmlns:ahyp="http://schemas.microsoft.com/office/drawing/2018/hyperlinkcolor" val="tx"/>
                    </a:ext>
                  </a:extLst>
                </a:hlinkClick>
              </a:rPr>
              <a:t>L'arrêté préfectoral de lutte contre le frelon asiatique dans le Doubs fait partie d'un cadre national plus large visant à endiguer la prolifération de cette espèce exotique envahissante. Le plan national de lutte contre le frelon asiatique, adopté par arrêté conjoint des ministres chargés de l'environnement et de l'agriculture, est mis à jour au plus tard six mois après chaque modification du plan national. Le plan départemental, élaboré par le représentant de l'État dans le département, est mis à jour au plus tard six mois après la modification du plan national. </a:t>
            </a:r>
            <a:endParaRPr lang="fr-FR" sz="2900" i="1" dirty="0">
              <a:solidFill>
                <a:schemeClr val="accent4">
                  <a:lumMod val="50000"/>
                </a:schemeClr>
              </a:solidFill>
            </a:endParaRPr>
          </a:p>
          <a:p>
            <a:pPr algn="just"/>
            <a:r>
              <a:rPr lang="fr-FR" sz="2900" i="1" dirty="0">
                <a:solidFill>
                  <a:schemeClr val="accent4">
                    <a:lumMod val="50000"/>
                  </a:schemeClr>
                </a:solidFill>
                <a:hlinkClick r:id="rId3">
                  <a:extLst>
                    <a:ext uri="{A12FA001-AC4F-418D-AE19-62706E023703}">
                      <ahyp:hlinkClr xmlns:ahyp="http://schemas.microsoft.com/office/drawing/2018/hyperlinkcolor" val="tx"/>
                    </a:ext>
                  </a:extLst>
                </a:hlinkClick>
              </a:rPr>
              <a:t>Le piégeage est autorisé sous certaines conditions et encouragé au printemps, </a:t>
            </a:r>
            <a:r>
              <a:rPr lang="fr-FR" sz="3400" b="1" i="1" dirty="0">
                <a:solidFill>
                  <a:srgbClr val="FF0000"/>
                </a:solidFill>
                <a:hlinkClick r:id="rId3">
                  <a:extLst>
                    <a:ext uri="{A12FA001-AC4F-418D-AE19-62706E023703}">
                      <ahyp:hlinkClr xmlns:ahyp="http://schemas.microsoft.com/office/drawing/2018/hyperlinkcolor" val="tx"/>
                    </a:ext>
                  </a:extLst>
                </a:hlinkClick>
              </a:rPr>
              <a:t>tandis que la destruction des nids doit impérativement être réalisée par un professionnel habilité. </a:t>
            </a:r>
            <a:r>
              <a:rPr lang="fr-FR" sz="2900" i="1" dirty="0">
                <a:solidFill>
                  <a:schemeClr val="accent4">
                    <a:lumMod val="50000"/>
                  </a:schemeClr>
                </a:solidFill>
                <a:hlinkClick r:id="rId3">
                  <a:extLst>
                    <a:ext uri="{A12FA001-AC4F-418D-AE19-62706E023703}">
                      <ahyp:hlinkClr xmlns:ahyp="http://schemas.microsoft.com/office/drawing/2018/hyperlinkcolor" val="tx"/>
                    </a:ext>
                  </a:extLst>
                </a:hlinkClick>
              </a:rPr>
              <a:t>Les pertes économiques subies par les apiculteurs pourront désormais être indemnisées selon les dispositions du code rural (article L.361‑3). </a:t>
            </a:r>
            <a:endParaRPr lang="fr-FR" sz="2900" i="1" dirty="0">
              <a:solidFill>
                <a:schemeClr val="accent4">
                  <a:lumMod val="50000"/>
                </a:schemeClr>
              </a:solidFill>
            </a:endParaRPr>
          </a:p>
          <a:p>
            <a:pPr algn="just"/>
            <a:r>
              <a:rPr lang="fr-FR" sz="2900" i="1" dirty="0">
                <a:solidFill>
                  <a:schemeClr val="accent4">
                    <a:lumMod val="50000"/>
                  </a:schemeClr>
                </a:solidFill>
                <a:hlinkClick r:id="rId2">
                  <a:extLst>
                    <a:ext uri="{A12FA001-AC4F-418D-AE19-62706E023703}">
                      <ahyp:hlinkClr xmlns:ahyp="http://schemas.microsoft.com/office/drawing/2018/hyperlinkcolor" val="tx"/>
                    </a:ext>
                  </a:extLst>
                </a:hlinkClick>
              </a:rPr>
              <a:t>Pour plus d'informations sur les mesures spécifiques à prendre dans le Doubs, il est recommandé de consulter les ressources locales ou de contacter les organismes de protection de l'environnement. </a:t>
            </a:r>
            <a:endParaRPr lang="fr-FR" sz="2300" b="1" dirty="0">
              <a:solidFill>
                <a:schemeClr val="accent4">
                  <a:lumMod val="50000"/>
                </a:schemeClr>
              </a:solidFill>
              <a:latin typeface="Aharoni" panose="02010803020104030203" pitchFamily="2" charset="-79"/>
              <a:cs typeface="Aharoni" panose="02010803020104030203" pitchFamily="2" charset="-79"/>
            </a:endParaRP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DEF015ED-CBFC-F151-B800-9DA4393DB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C279C7C5-1811-1FE1-9E68-867C3B35F0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325378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F0D93-739E-3788-539F-0644A7628857}"/>
              </a:ext>
            </a:extLst>
          </p:cNvPr>
          <p:cNvSpPr>
            <a:spLocks noGrp="1"/>
          </p:cNvSpPr>
          <p:nvPr>
            <p:ph type="title"/>
          </p:nvPr>
        </p:nvSpPr>
        <p:spPr>
          <a:xfrm>
            <a:off x="1140351" y="83820"/>
            <a:ext cx="9875520" cy="592838"/>
          </a:xfrm>
        </p:spPr>
        <p:txBody>
          <a:bodyPr>
            <a:normAutofit fontScale="90000"/>
          </a:bodyPr>
          <a:lstStyle/>
          <a:p>
            <a:pPr algn="ctr"/>
            <a:r>
              <a:rPr lang="fr-FR" dirty="0">
                <a:solidFill>
                  <a:schemeClr val="accent4">
                    <a:lumMod val="50000"/>
                  </a:schemeClr>
                </a:solidFill>
                <a:latin typeface="Aharoni" panose="02010803020104030203" pitchFamily="2" charset="-79"/>
                <a:cs typeface="Aharoni" panose="02010803020104030203" pitchFamily="2" charset="-79"/>
              </a:rPr>
              <a:t>DESTRUCTION</a:t>
            </a:r>
          </a:p>
        </p:txBody>
      </p:sp>
      <p:sp>
        <p:nvSpPr>
          <p:cNvPr id="3" name="Espace réservé du contenu 2">
            <a:extLst>
              <a:ext uri="{FF2B5EF4-FFF2-40B4-BE49-F238E27FC236}">
                <a16:creationId xmlns:a16="http://schemas.microsoft.com/office/drawing/2014/main" id="{3061B426-2F83-81A8-124E-DA4C3D216994}"/>
              </a:ext>
            </a:extLst>
          </p:cNvPr>
          <p:cNvSpPr>
            <a:spLocks noGrp="1"/>
          </p:cNvSpPr>
          <p:nvPr>
            <p:ph idx="1"/>
          </p:nvPr>
        </p:nvSpPr>
        <p:spPr>
          <a:xfrm>
            <a:off x="157316" y="676658"/>
            <a:ext cx="11887200" cy="5742039"/>
          </a:xfrm>
        </p:spPr>
        <p:txBody>
          <a:bodyPr/>
          <a:lstStyle/>
          <a:p>
            <a:pPr lvl="1"/>
            <a:r>
              <a:rPr lang="fr-FR" b="1" dirty="0">
                <a:solidFill>
                  <a:schemeClr val="accent4">
                    <a:lumMod val="50000"/>
                  </a:schemeClr>
                </a:solidFill>
              </a:rPr>
              <a:t>         Avant de parler destruction , une fois le nid secondaire localisé; si urbain ( </a:t>
            </a:r>
            <a:r>
              <a:rPr lang="fr-FR" b="1" i="1" dirty="0">
                <a:solidFill>
                  <a:schemeClr val="accent4">
                    <a:lumMod val="50000"/>
                  </a:schemeClr>
                </a:solidFill>
              </a:rPr>
              <a:t>ville  village, bâtiment, équipement communal ( abri bus), etc..) </a:t>
            </a:r>
            <a:r>
              <a:rPr lang="fr-FR" b="1" dirty="0">
                <a:solidFill>
                  <a:schemeClr val="accent4">
                    <a:lumMod val="50000"/>
                  </a:schemeClr>
                </a:solidFill>
              </a:rPr>
              <a:t>prévenir l’entourage immédiat de la présence du nid et de sa localisation en rappelant </a:t>
            </a:r>
            <a:r>
              <a:rPr lang="fr-FR" sz="2800" b="1" dirty="0">
                <a:solidFill>
                  <a:srgbClr val="FF0000"/>
                </a:solidFill>
              </a:rPr>
              <a:t>qu’il  ne faut pas s’approcher  à moins de 10 m de cette position.</a:t>
            </a:r>
          </a:p>
          <a:p>
            <a:pPr algn="ctr"/>
            <a:r>
              <a:rPr lang="fr-FR" sz="3200" b="1" dirty="0">
                <a:solidFill>
                  <a:srgbClr val="FF0000"/>
                </a:solidFill>
                <a:latin typeface="Aharoni" panose="02010803020104030203" pitchFamily="2" charset="-79"/>
                <a:cs typeface="Aharoni" panose="02010803020104030203" pitchFamily="2" charset="-79"/>
              </a:rPr>
              <a:t>SECURITE AVANT TOUT !</a:t>
            </a:r>
          </a:p>
          <a:p>
            <a:r>
              <a:rPr lang="fr-FR" b="1" dirty="0">
                <a:solidFill>
                  <a:schemeClr val="accent4">
                    <a:lumMod val="50000"/>
                  </a:schemeClr>
                </a:solidFill>
              </a:rPr>
              <a:t>Prévenir les services de la Mairie,  le référent local FA qui fera la déclaration sur le site d’état  dédié le </a:t>
            </a:r>
            <a:r>
              <a:rPr lang="fr-FR" b="1" dirty="0">
                <a:solidFill>
                  <a:srgbClr val="0070C0"/>
                </a:solidFill>
                <a:hlinkClick r:id="rId2">
                  <a:extLst>
                    <a:ext uri="{A12FA001-AC4F-418D-AE19-62706E023703}">
                      <ahyp:hlinkClr xmlns:ahyp="http://schemas.microsoft.com/office/drawing/2018/hyperlinkcolor" val="tx"/>
                    </a:ext>
                  </a:extLst>
                </a:hlinkClick>
              </a:rPr>
              <a:t>www.lefrelon.com </a:t>
            </a:r>
            <a:r>
              <a:rPr lang="fr-FR" b="1" dirty="0">
                <a:solidFill>
                  <a:schemeClr val="accent4">
                    <a:lumMod val="50000"/>
                  </a:schemeClr>
                </a:solidFill>
              </a:rPr>
              <a:t>de la FREDON.    Tél. : 06.82.73.20.71</a:t>
            </a:r>
          </a:p>
          <a:p>
            <a:endParaRPr lang="fr-FR" b="1" dirty="0">
              <a:solidFill>
                <a:schemeClr val="accent4">
                  <a:lumMod val="50000"/>
                </a:schemeClr>
              </a:solidFill>
            </a:endParaRPr>
          </a:p>
          <a:p>
            <a:endParaRPr lang="fr-FR" b="1" dirty="0">
              <a:solidFill>
                <a:schemeClr val="accent4">
                  <a:lumMod val="50000"/>
                </a:schemeClr>
              </a:solidFill>
            </a:endParaRPr>
          </a:p>
          <a:p>
            <a:r>
              <a:rPr lang="fr-FR" b="1" dirty="0">
                <a:solidFill>
                  <a:schemeClr val="accent4">
                    <a:lumMod val="50000"/>
                  </a:schemeClr>
                </a:solidFill>
              </a:rPr>
              <a:t>Entreprise dans le Doubs</a:t>
            </a:r>
          </a:p>
          <a:p>
            <a:endParaRPr lang="fr-FR" b="1" dirty="0">
              <a:solidFill>
                <a:schemeClr val="accent4">
                  <a:lumMod val="50000"/>
                </a:schemeClr>
              </a:solidFill>
            </a:endParaRPr>
          </a:p>
          <a:p>
            <a:endParaRPr lang="fr-FR" b="1" dirty="0">
              <a:solidFill>
                <a:schemeClr val="accent4">
                  <a:lumMod val="50000"/>
                </a:schemeClr>
              </a:solidFill>
            </a:endParaRPr>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A6FF8487-CF14-24AE-A63B-4703526F77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16" y="3554400"/>
            <a:ext cx="5525729" cy="3124853"/>
          </a:xfrm>
          <a:prstGeom prst="rect">
            <a:avLst/>
          </a:prstGeom>
        </p:spPr>
      </p:pic>
      <p:sp>
        <p:nvSpPr>
          <p:cNvPr id="8" name="Ellipse 7">
            <a:extLst>
              <a:ext uri="{FF2B5EF4-FFF2-40B4-BE49-F238E27FC236}">
                <a16:creationId xmlns:a16="http://schemas.microsoft.com/office/drawing/2014/main" id="{566F3853-EC9D-EDE6-041D-4C652AC86981}"/>
              </a:ext>
            </a:extLst>
          </p:cNvPr>
          <p:cNvSpPr/>
          <p:nvPr/>
        </p:nvSpPr>
        <p:spPr>
          <a:xfrm>
            <a:off x="0" y="5545394"/>
            <a:ext cx="2969342" cy="131260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F606B2B-1D90-174D-8C75-02DDC5225B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3502" y="4210046"/>
            <a:ext cx="5920556" cy="1813560"/>
          </a:xfrm>
          <a:prstGeom prst="rect">
            <a:avLst/>
          </a:prstGeom>
        </p:spPr>
      </p:pic>
      <p:pic>
        <p:nvPicPr>
          <p:cNvPr id="10"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2F18B702-70B3-8D38-E487-42A3D54430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697339">
            <a:off x="10925805" y="-310402"/>
            <a:ext cx="1533903" cy="1453008"/>
          </a:xfrm>
          <a:prstGeom prst="rect">
            <a:avLst/>
          </a:prstGeom>
          <a:noFill/>
        </p:spPr>
      </p:pic>
      <p:pic>
        <p:nvPicPr>
          <p:cNvPr id="11" name="Image 10" descr="Une image contenant cercle, dessin humoristique, oiseau&#10;&#10;Le contenu généré par l’IA peut être incorrect.">
            <a:extLst>
              <a:ext uri="{FF2B5EF4-FFF2-40B4-BE49-F238E27FC236}">
                <a16:creationId xmlns:a16="http://schemas.microsoft.com/office/drawing/2014/main" id="{D63A11C6-FBFF-447E-4F7A-07C2000C3B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115464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9CCC1-1145-540E-9FEB-CA5CF8693BF9}"/>
              </a:ext>
            </a:extLst>
          </p:cNvPr>
          <p:cNvSpPr>
            <a:spLocks noGrp="1"/>
          </p:cNvSpPr>
          <p:nvPr>
            <p:ph type="title"/>
          </p:nvPr>
        </p:nvSpPr>
        <p:spPr>
          <a:xfrm>
            <a:off x="1140351" y="83820"/>
            <a:ext cx="9875520" cy="1356360"/>
          </a:xfrm>
        </p:spPr>
        <p:txBody>
          <a:bodyPr>
            <a:normAutofit/>
          </a:bodyPr>
          <a:lstStyle/>
          <a:p>
            <a:pPr algn="ctr"/>
            <a:r>
              <a:rPr lang="fr-FR" sz="5400" b="1" dirty="0">
                <a:solidFill>
                  <a:schemeClr val="accent4">
                    <a:lumMod val="50000"/>
                  </a:schemeClr>
                </a:solidFill>
                <a:latin typeface="Aharoni" panose="02010803020104030203" pitchFamily="2" charset="-79"/>
                <a:cs typeface="Aharoni" panose="02010803020104030203" pitchFamily="2" charset="-79"/>
              </a:rPr>
              <a:t>Les éléments à indiquer</a:t>
            </a:r>
          </a:p>
        </p:txBody>
      </p:sp>
      <p:sp>
        <p:nvSpPr>
          <p:cNvPr id="3" name="Espace réservé du contenu 2">
            <a:extLst>
              <a:ext uri="{FF2B5EF4-FFF2-40B4-BE49-F238E27FC236}">
                <a16:creationId xmlns:a16="http://schemas.microsoft.com/office/drawing/2014/main" id="{7E81664F-0E22-8E95-D378-42B60C3959A3}"/>
              </a:ext>
            </a:extLst>
          </p:cNvPr>
          <p:cNvSpPr>
            <a:spLocks noGrp="1"/>
          </p:cNvSpPr>
          <p:nvPr>
            <p:ph idx="1"/>
          </p:nvPr>
        </p:nvSpPr>
        <p:spPr>
          <a:xfrm>
            <a:off x="130278" y="1409700"/>
            <a:ext cx="11845412" cy="5364480"/>
          </a:xfrm>
        </p:spPr>
        <p:txBody>
          <a:bodyPr/>
          <a:lstStyle/>
          <a:p>
            <a:r>
              <a:rPr lang="fr-FR" dirty="0">
                <a:solidFill>
                  <a:schemeClr val="accent4">
                    <a:lumMod val="50000"/>
                  </a:schemeClr>
                </a:solidFill>
              </a:rPr>
              <a:t>Vous observez ou découvrez une activité de Frelons ou supposés Frelons Asiatiques  avec visuel ou non sur le nid. Prévenez les services de la commune et s’il y a un référent Frelon Asiatique Local, prévenez-le ou faites-le prévenir. </a:t>
            </a:r>
          </a:p>
          <a:p>
            <a:r>
              <a:rPr lang="fr-FR" dirty="0">
                <a:solidFill>
                  <a:schemeClr val="accent4">
                    <a:lumMod val="50000"/>
                  </a:schemeClr>
                </a:solidFill>
              </a:rPr>
              <a:t>Le référent validera la position du nid, lèvera le doute si l’on a bien à faire à des FA ‘(</a:t>
            </a:r>
            <a:r>
              <a:rPr lang="fr-FR" b="1" i="1" dirty="0">
                <a:solidFill>
                  <a:schemeClr val="accent4">
                    <a:lumMod val="50000"/>
                  </a:schemeClr>
                </a:solidFill>
              </a:rPr>
              <a:t>Vespas </a:t>
            </a:r>
            <a:r>
              <a:rPr lang="fr-FR" b="1" i="1" dirty="0" err="1">
                <a:solidFill>
                  <a:schemeClr val="accent4">
                    <a:lumMod val="50000"/>
                  </a:schemeClr>
                </a:solidFill>
              </a:rPr>
              <a:t>Velutina</a:t>
            </a:r>
            <a:r>
              <a:rPr lang="fr-FR" dirty="0">
                <a:solidFill>
                  <a:schemeClr val="accent4">
                    <a:lumMod val="50000"/>
                  </a:schemeClr>
                </a:solidFill>
              </a:rPr>
              <a:t>) et des Frelons </a:t>
            </a:r>
            <a:r>
              <a:rPr lang="fr-FR" b="1" dirty="0">
                <a:solidFill>
                  <a:schemeClr val="accent4">
                    <a:lumMod val="50000"/>
                  </a:schemeClr>
                </a:solidFill>
              </a:rPr>
              <a:t>Vespas </a:t>
            </a:r>
            <a:r>
              <a:rPr lang="fr-FR" b="1" dirty="0" err="1">
                <a:solidFill>
                  <a:schemeClr val="accent4">
                    <a:lumMod val="50000"/>
                  </a:schemeClr>
                </a:solidFill>
              </a:rPr>
              <a:t>Crabo</a:t>
            </a:r>
            <a:r>
              <a:rPr lang="fr-FR" b="1" dirty="0">
                <a:solidFill>
                  <a:schemeClr val="accent4">
                    <a:lumMod val="50000"/>
                  </a:schemeClr>
                </a:solidFill>
              </a:rPr>
              <a:t>  </a:t>
            </a:r>
            <a:r>
              <a:rPr lang="fr-FR" dirty="0">
                <a:solidFill>
                  <a:schemeClr val="accent4">
                    <a:lumMod val="50000"/>
                  </a:schemeClr>
                </a:solidFill>
              </a:rPr>
              <a:t>( </a:t>
            </a:r>
            <a:r>
              <a:rPr lang="fr-FR" i="1" dirty="0">
                <a:solidFill>
                  <a:schemeClr val="accent4">
                    <a:lumMod val="50000"/>
                  </a:schemeClr>
                </a:solidFill>
              </a:rPr>
              <a:t>frelons  dits européens</a:t>
            </a:r>
            <a:r>
              <a:rPr lang="fr-FR" dirty="0">
                <a:solidFill>
                  <a:schemeClr val="accent4">
                    <a:lumMod val="50000"/>
                  </a:schemeClr>
                </a:solidFill>
              </a:rPr>
              <a:t>) ou des guêpes charpentières ou autres types de guêpes.</a:t>
            </a:r>
          </a:p>
          <a:p>
            <a:endParaRPr lang="fr-FR" sz="1050" dirty="0">
              <a:solidFill>
                <a:schemeClr val="accent4">
                  <a:lumMod val="50000"/>
                </a:schemeClr>
              </a:solidFill>
            </a:endParaRPr>
          </a:p>
          <a:p>
            <a:pPr marL="45720" indent="0">
              <a:lnSpc>
                <a:spcPct val="100000"/>
              </a:lnSpc>
              <a:spcBef>
                <a:spcPts val="0"/>
              </a:spcBef>
              <a:buNone/>
            </a:pPr>
            <a:r>
              <a:rPr lang="fr-FR" dirty="0">
                <a:solidFill>
                  <a:schemeClr val="accent4">
                    <a:lumMod val="50000"/>
                  </a:schemeClr>
                </a:solidFill>
              </a:rPr>
              <a:t> Afin  d’obtenir un devis cohérent d’action de  désinsectisation et de </a:t>
            </a:r>
          </a:p>
          <a:p>
            <a:pPr marL="45720" indent="0">
              <a:lnSpc>
                <a:spcPct val="100000"/>
              </a:lnSpc>
              <a:spcBef>
                <a:spcPts val="0"/>
              </a:spcBef>
              <a:buNone/>
            </a:pPr>
            <a:r>
              <a:rPr lang="fr-FR" dirty="0">
                <a:solidFill>
                  <a:schemeClr val="accent4">
                    <a:lumMod val="50000"/>
                  </a:schemeClr>
                </a:solidFill>
              </a:rPr>
              <a:t>destruction du nid il convient  remplir la fiche de relevés  proposée ci-après</a:t>
            </a:r>
          </a:p>
          <a:p>
            <a:pPr marL="45720" indent="0">
              <a:lnSpc>
                <a:spcPct val="100000"/>
              </a:lnSpc>
              <a:spcBef>
                <a:spcPts val="0"/>
              </a:spcBef>
              <a:buNone/>
            </a:pPr>
            <a:r>
              <a:rPr lang="fr-FR" dirty="0">
                <a:solidFill>
                  <a:schemeClr val="accent4">
                    <a:lumMod val="50000"/>
                  </a:schemeClr>
                </a:solidFill>
              </a:rPr>
              <a:t> afin par téléphone donner toutes les informations utiles pour préparer  au</a:t>
            </a:r>
          </a:p>
          <a:p>
            <a:pPr marL="45720" indent="0">
              <a:lnSpc>
                <a:spcPct val="100000"/>
              </a:lnSpc>
              <a:spcBef>
                <a:spcPts val="0"/>
              </a:spcBef>
              <a:buNone/>
            </a:pPr>
            <a:r>
              <a:rPr lang="fr-FR" dirty="0">
                <a:solidFill>
                  <a:schemeClr val="accent4">
                    <a:lumMod val="50000"/>
                  </a:schemeClr>
                </a:solidFill>
              </a:rPr>
              <a:t> mieux l’intervention et obtenir un devis cohérent.</a:t>
            </a:r>
          </a:p>
        </p:txBody>
      </p:sp>
      <p:pic>
        <p:nvPicPr>
          <p:cNvPr id="5" name="Image 4">
            <a:extLst>
              <a:ext uri="{FF2B5EF4-FFF2-40B4-BE49-F238E27FC236}">
                <a16:creationId xmlns:a16="http://schemas.microsoft.com/office/drawing/2014/main" id="{497C488C-F9AB-3405-7A8A-71440B5B0D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6071" y="3165988"/>
            <a:ext cx="2829619" cy="1890097"/>
          </a:xfrm>
          <a:prstGeom prst="rect">
            <a:avLst/>
          </a:prstGeom>
        </p:spPr>
      </p:pic>
      <p:pic>
        <p:nvPicPr>
          <p:cNvPr id="6"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04D070E8-3300-5A48-0511-8A845EBE7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7" name="Image 6" descr="Une image contenant cercle, dessin humoristique, oiseau&#10;&#10;Le contenu généré par l’IA peut être incorrect.">
            <a:extLst>
              <a:ext uri="{FF2B5EF4-FFF2-40B4-BE49-F238E27FC236}">
                <a16:creationId xmlns:a16="http://schemas.microsoft.com/office/drawing/2014/main" id="{91DB4519-3DDB-83E0-CBB9-0F8E2CE07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338494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C9305-C0BA-30BE-0BEC-66F661FCCC5B}"/>
              </a:ext>
            </a:extLst>
          </p:cNvPr>
          <p:cNvSpPr>
            <a:spLocks noGrp="1"/>
          </p:cNvSpPr>
          <p:nvPr>
            <p:ph type="title"/>
          </p:nvPr>
        </p:nvSpPr>
        <p:spPr>
          <a:xfrm>
            <a:off x="1143000" y="0"/>
            <a:ext cx="5238135" cy="1533832"/>
          </a:xfrm>
        </p:spPr>
        <p:txBody>
          <a:bodyPr/>
          <a:lstStyle/>
          <a:p>
            <a:r>
              <a:rPr lang="fr-FR" b="1" dirty="0">
                <a:solidFill>
                  <a:schemeClr val="accent4">
                    <a:lumMod val="50000"/>
                  </a:schemeClr>
                </a:solidFill>
              </a:rPr>
              <a:t>FICHE DE RELEVES  POSITION NID</a:t>
            </a:r>
          </a:p>
        </p:txBody>
      </p:sp>
      <p:pic>
        <p:nvPicPr>
          <p:cNvPr id="8" name="Image 7" descr="Une image contenant texte, capture d’écran, Site web, Page web&#10;&#10;Le contenu généré par l’IA peut être incorrect.">
            <a:extLst>
              <a:ext uri="{FF2B5EF4-FFF2-40B4-BE49-F238E27FC236}">
                <a16:creationId xmlns:a16="http://schemas.microsoft.com/office/drawing/2014/main" id="{68E75B25-58A7-9E9C-AE1F-AB7CEBE72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9234" y="0"/>
            <a:ext cx="4982766" cy="6858000"/>
          </a:xfrm>
          <a:prstGeom prst="rect">
            <a:avLst/>
          </a:prstGeom>
        </p:spPr>
      </p:pic>
      <p:pic>
        <p:nvPicPr>
          <p:cNvPr id="10" name="Image 9" descr="Une image contenant arbre, nid, plein air, ciel&#10;&#10;Le contenu généré par l’IA peut être incorrect.">
            <a:extLst>
              <a:ext uri="{FF2B5EF4-FFF2-40B4-BE49-F238E27FC236}">
                <a16:creationId xmlns:a16="http://schemas.microsoft.com/office/drawing/2014/main" id="{A12C1F3C-E29A-FF65-34BD-9B95DBBED8F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8490" y="1533832"/>
            <a:ext cx="2576052" cy="1932039"/>
          </a:xfrm>
          <a:prstGeom prst="rect">
            <a:avLst/>
          </a:prstGeom>
        </p:spPr>
      </p:pic>
      <p:sp>
        <p:nvSpPr>
          <p:cNvPr id="12" name="ZoneTexte 11">
            <a:extLst>
              <a:ext uri="{FF2B5EF4-FFF2-40B4-BE49-F238E27FC236}">
                <a16:creationId xmlns:a16="http://schemas.microsoft.com/office/drawing/2014/main" id="{20306F4D-FE5F-D187-B710-6968D7E61E96}"/>
              </a:ext>
            </a:extLst>
          </p:cNvPr>
          <p:cNvSpPr txBox="1"/>
          <p:nvPr/>
        </p:nvSpPr>
        <p:spPr>
          <a:xfrm>
            <a:off x="2664542" y="3597367"/>
            <a:ext cx="4218157" cy="1446550"/>
          </a:xfrm>
          <a:prstGeom prst="rect">
            <a:avLst/>
          </a:prstGeom>
          <a:noFill/>
        </p:spPr>
        <p:txBody>
          <a:bodyPr wrap="square" rtlCol="0">
            <a:spAutoFit/>
          </a:bodyPr>
          <a:lstStyle/>
          <a:p>
            <a:r>
              <a:rPr lang="fr-FR" sz="4400" b="1" dirty="0">
                <a:latin typeface="Aharoni" panose="02010803020104030203" pitchFamily="2" charset="-79"/>
                <a:cs typeface="Aharoni" panose="02010803020104030203" pitchFamily="2" charset="-79"/>
              </a:rPr>
              <a:t>Frelon commun  Vespa </a:t>
            </a:r>
            <a:r>
              <a:rPr lang="fr-FR" sz="4400" b="1" dirty="0" err="1">
                <a:latin typeface="Aharoni" panose="02010803020104030203" pitchFamily="2" charset="-79"/>
                <a:cs typeface="Aharoni" panose="02010803020104030203" pitchFamily="2" charset="-79"/>
              </a:rPr>
              <a:t>Crabo</a:t>
            </a:r>
            <a:endParaRPr lang="fr-FR" sz="4400" b="1" dirty="0">
              <a:latin typeface="Aharoni" panose="02010803020104030203" pitchFamily="2" charset="-79"/>
              <a:cs typeface="Aharoni" panose="02010803020104030203" pitchFamily="2" charset="-79"/>
            </a:endParaRPr>
          </a:p>
        </p:txBody>
      </p:sp>
      <p:sp>
        <p:nvSpPr>
          <p:cNvPr id="16" name="ZoneTexte 15">
            <a:extLst>
              <a:ext uri="{FF2B5EF4-FFF2-40B4-BE49-F238E27FC236}">
                <a16:creationId xmlns:a16="http://schemas.microsoft.com/office/drawing/2014/main" id="{1A5452F7-8028-DDAC-5430-362DD2FED482}"/>
              </a:ext>
            </a:extLst>
          </p:cNvPr>
          <p:cNvSpPr txBox="1"/>
          <p:nvPr/>
        </p:nvSpPr>
        <p:spPr>
          <a:xfrm>
            <a:off x="2871995" y="5671799"/>
            <a:ext cx="2328537" cy="769441"/>
          </a:xfrm>
          <a:prstGeom prst="rect">
            <a:avLst/>
          </a:prstGeom>
          <a:noFill/>
        </p:spPr>
        <p:txBody>
          <a:bodyPr wrap="square" rtlCol="0">
            <a:spAutoFit/>
          </a:bodyPr>
          <a:lstStyle/>
          <a:p>
            <a:r>
              <a:rPr lang="fr-FR" sz="4400" b="1" dirty="0">
                <a:latin typeface="Aharoni" panose="02010803020104030203" pitchFamily="2" charset="-79"/>
                <a:cs typeface="Aharoni" panose="02010803020104030203" pitchFamily="2" charset="-79"/>
              </a:rPr>
              <a:t>Guêpes</a:t>
            </a:r>
          </a:p>
        </p:txBody>
      </p:sp>
      <p:pic>
        <p:nvPicPr>
          <p:cNvPr id="20" name="Image 19">
            <a:extLst>
              <a:ext uri="{FF2B5EF4-FFF2-40B4-BE49-F238E27FC236}">
                <a16:creationId xmlns:a16="http://schemas.microsoft.com/office/drawing/2014/main" id="{BFB6DB4F-34A6-937E-9190-BFFAB2DED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623" y="3279231"/>
            <a:ext cx="2449786" cy="1907112"/>
          </a:xfrm>
          <a:prstGeom prst="rect">
            <a:avLst/>
          </a:prstGeom>
        </p:spPr>
      </p:pic>
      <p:pic>
        <p:nvPicPr>
          <p:cNvPr id="18" name="Image 17" descr="Une image contenant invertébré, vermine, Guêpe, Insecte à ailes membraneuses&#10;&#10;Le contenu généré par l’IA peut être incorrect.">
            <a:extLst>
              <a:ext uri="{FF2B5EF4-FFF2-40B4-BE49-F238E27FC236}">
                <a16:creationId xmlns:a16="http://schemas.microsoft.com/office/drawing/2014/main" id="{7024E594-E41E-9C06-46FE-4A8D0518A1B3}"/>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83190" y="5019163"/>
            <a:ext cx="2449786" cy="1838837"/>
          </a:xfrm>
          <a:prstGeom prst="rect">
            <a:avLst/>
          </a:prstGeom>
        </p:spPr>
      </p:pic>
      <p:sp>
        <p:nvSpPr>
          <p:cNvPr id="21" name="ZoneTexte 20">
            <a:extLst>
              <a:ext uri="{FF2B5EF4-FFF2-40B4-BE49-F238E27FC236}">
                <a16:creationId xmlns:a16="http://schemas.microsoft.com/office/drawing/2014/main" id="{86133710-D0B3-722C-919D-601CFF3B22F0}"/>
              </a:ext>
            </a:extLst>
          </p:cNvPr>
          <p:cNvSpPr txBox="1"/>
          <p:nvPr/>
        </p:nvSpPr>
        <p:spPr>
          <a:xfrm>
            <a:off x="2871995" y="1680798"/>
            <a:ext cx="3923190" cy="1446550"/>
          </a:xfrm>
          <a:prstGeom prst="rect">
            <a:avLst/>
          </a:prstGeom>
          <a:noFill/>
        </p:spPr>
        <p:txBody>
          <a:bodyPr wrap="square" rtlCol="0">
            <a:spAutoFit/>
          </a:bodyPr>
          <a:lstStyle/>
          <a:p>
            <a:r>
              <a:rPr lang="fr-FR" sz="4400" b="1" dirty="0">
                <a:latin typeface="Aharoni" panose="02010803020104030203" pitchFamily="2" charset="-79"/>
                <a:cs typeface="Aharoni" panose="02010803020104030203" pitchFamily="2" charset="-79"/>
              </a:rPr>
              <a:t>FA  Vespa </a:t>
            </a:r>
            <a:r>
              <a:rPr lang="fr-FR" sz="4400" b="1" dirty="0" err="1">
                <a:latin typeface="Aharoni" panose="02010803020104030203" pitchFamily="2" charset="-79"/>
                <a:cs typeface="Aharoni" panose="02010803020104030203" pitchFamily="2" charset="-79"/>
              </a:rPr>
              <a:t>Velutina</a:t>
            </a:r>
            <a:endParaRPr lang="fr-FR" sz="4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0272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35658-C033-FEA1-DA9D-D68CAD2A5E08}"/>
              </a:ext>
            </a:extLst>
          </p:cNvPr>
          <p:cNvSpPr>
            <a:spLocks noGrp="1"/>
          </p:cNvSpPr>
          <p:nvPr>
            <p:ph type="title"/>
          </p:nvPr>
        </p:nvSpPr>
        <p:spPr>
          <a:xfrm>
            <a:off x="1158240" y="0"/>
            <a:ext cx="9875520" cy="762000"/>
          </a:xfrm>
        </p:spPr>
        <p:txBody>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DEMANDE D’INTERVENTION</a:t>
            </a:r>
          </a:p>
        </p:txBody>
      </p:sp>
      <p:sp>
        <p:nvSpPr>
          <p:cNvPr id="3" name="Espace réservé du contenu 2">
            <a:extLst>
              <a:ext uri="{FF2B5EF4-FFF2-40B4-BE49-F238E27FC236}">
                <a16:creationId xmlns:a16="http://schemas.microsoft.com/office/drawing/2014/main" id="{86590551-2B24-BCF4-0EF1-2A41766616A4}"/>
              </a:ext>
            </a:extLst>
          </p:cNvPr>
          <p:cNvSpPr>
            <a:spLocks noGrp="1"/>
          </p:cNvSpPr>
          <p:nvPr>
            <p:ph idx="1"/>
          </p:nvPr>
        </p:nvSpPr>
        <p:spPr>
          <a:xfrm>
            <a:off x="189271" y="1074174"/>
            <a:ext cx="11855245" cy="5710084"/>
          </a:xfrm>
        </p:spPr>
        <p:txBody>
          <a:bodyPr>
            <a:normAutofit/>
          </a:bodyPr>
          <a:lstStyle/>
          <a:p>
            <a:r>
              <a:rPr lang="fr-FR" sz="3600" b="1" dirty="0">
                <a:solidFill>
                  <a:srgbClr val="FF0000"/>
                </a:solidFill>
              </a:rPr>
              <a:t>Se rappeler : </a:t>
            </a:r>
            <a:r>
              <a:rPr lang="fr-FR" sz="2800" b="1" dirty="0">
                <a:solidFill>
                  <a:schemeClr val="accent4">
                    <a:lumMod val="50000"/>
                  </a:schemeClr>
                </a:solidFill>
              </a:rPr>
              <a:t>Plus vite la colonie/ nid  est détruite moins le danger de santé public persiste et mieux l’entomologie se porte !</a:t>
            </a:r>
          </a:p>
          <a:p>
            <a:r>
              <a:rPr lang="fr-FR" sz="2800" b="1" dirty="0">
                <a:solidFill>
                  <a:schemeClr val="accent4">
                    <a:lumMod val="50000"/>
                  </a:schemeClr>
                </a:solidFill>
              </a:rPr>
              <a:t>Le principe :  Lieu privé c’est vous qui devez intervenir via le référent FA si </a:t>
            </a:r>
          </a:p>
          <a:p>
            <a:pPr lvl="5"/>
            <a:r>
              <a:rPr lang="fr-FR" sz="2200" b="1" dirty="0">
                <a:solidFill>
                  <a:schemeClr val="accent4">
                    <a:lumMod val="50000"/>
                  </a:schemeClr>
                </a:solidFill>
              </a:rPr>
              <a:t>           </a:t>
            </a:r>
            <a:r>
              <a:rPr lang="fr-FR" sz="2800" b="1" dirty="0">
                <a:solidFill>
                  <a:schemeClr val="accent4">
                    <a:lumMod val="50000"/>
                  </a:schemeClr>
                </a:solidFill>
              </a:rPr>
              <a:t>disponible,</a:t>
            </a:r>
            <a:endParaRPr lang="fr-FR" sz="2200" b="1" dirty="0">
              <a:solidFill>
                <a:schemeClr val="accent4">
                  <a:lumMod val="50000"/>
                </a:schemeClr>
              </a:solidFill>
            </a:endParaRPr>
          </a:p>
          <a:p>
            <a:r>
              <a:rPr lang="fr-FR" sz="2800" b="1" dirty="0">
                <a:solidFill>
                  <a:schemeClr val="accent4">
                    <a:lumMod val="50000"/>
                  </a:schemeClr>
                </a:solidFill>
              </a:rPr>
              <a:t>                            Lieu public / communal c’est à la commune d’agir.</a:t>
            </a:r>
          </a:p>
          <a:p>
            <a:r>
              <a:rPr lang="fr-FR" sz="2800" b="1" dirty="0">
                <a:solidFill>
                  <a:schemeClr val="accent4">
                    <a:lumMod val="50000"/>
                  </a:schemeClr>
                </a:solidFill>
              </a:rPr>
              <a:t>Contactez la société  qui va intervenir  si le référent FA n’est pas disponible. Donnez-lui tous les éléments que vous avez relevés sur la fiche.</a:t>
            </a:r>
          </a:p>
          <a:p>
            <a:r>
              <a:rPr lang="fr-FR" sz="2800" b="1" dirty="0">
                <a:solidFill>
                  <a:schemeClr val="accent4">
                    <a:lumMod val="50000"/>
                  </a:schemeClr>
                </a:solidFill>
              </a:rPr>
              <a:t>En retour il pourra vous dresser un  devis. Voir  sur le site Lefrelon.com les possibilités d’indemnisation; 50 € dans le Doubs /  100 € dans le Jura mais ceci en début de campagne budgétaire car  ces fonds s épuisent vite !</a:t>
            </a:r>
          </a:p>
          <a:p>
            <a:r>
              <a:rPr lang="fr-FR" sz="2800" b="1" dirty="0">
                <a:solidFill>
                  <a:schemeClr val="accent4">
                    <a:lumMod val="50000"/>
                  </a:schemeClr>
                </a:solidFill>
              </a:rPr>
              <a:t>La société  désinsectiseur peut aussi vous aider à solliciter cette aide.</a:t>
            </a: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BF93286B-E09A-60E9-ACD3-6A1053E9D2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5" name="Image 4" descr="Une image contenant cercle, dessin humoristique, oiseau&#10;&#10;Le contenu généré par l’IA peut être incorrect.">
            <a:extLst>
              <a:ext uri="{FF2B5EF4-FFF2-40B4-BE49-F238E27FC236}">
                <a16:creationId xmlns:a16="http://schemas.microsoft.com/office/drawing/2014/main" id="{0800EA0B-425E-604D-6FC9-3AD3F3231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171991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8B6D2-A441-F221-648D-80D99C7F361F}"/>
              </a:ext>
            </a:extLst>
          </p:cNvPr>
          <p:cNvSpPr>
            <a:spLocks noGrp="1"/>
          </p:cNvSpPr>
          <p:nvPr>
            <p:ph type="title"/>
          </p:nvPr>
        </p:nvSpPr>
        <p:spPr>
          <a:xfrm>
            <a:off x="0" y="68826"/>
            <a:ext cx="7308394" cy="776748"/>
          </a:xfrm>
        </p:spPr>
        <p:txBody>
          <a:bodyPr>
            <a:normAutofit/>
          </a:bodyPr>
          <a:lstStyle/>
          <a:p>
            <a:pPr algn="ctr"/>
            <a:r>
              <a:rPr lang="fr-FR" b="1" dirty="0">
                <a:solidFill>
                  <a:schemeClr val="accent4">
                    <a:lumMod val="50000"/>
                  </a:schemeClr>
                </a:solidFill>
              </a:rPr>
              <a:t>COMBIEN CELA COUTE ?</a:t>
            </a:r>
          </a:p>
        </p:txBody>
      </p:sp>
      <p:sp>
        <p:nvSpPr>
          <p:cNvPr id="3" name="Espace réservé du contenu 2">
            <a:extLst>
              <a:ext uri="{FF2B5EF4-FFF2-40B4-BE49-F238E27FC236}">
                <a16:creationId xmlns:a16="http://schemas.microsoft.com/office/drawing/2014/main" id="{7073C1F4-7B27-0594-06AB-86407E6863A0}"/>
              </a:ext>
            </a:extLst>
          </p:cNvPr>
          <p:cNvSpPr>
            <a:spLocks noGrp="1"/>
          </p:cNvSpPr>
          <p:nvPr>
            <p:ph idx="1"/>
          </p:nvPr>
        </p:nvSpPr>
        <p:spPr>
          <a:xfrm>
            <a:off x="0" y="1152832"/>
            <a:ext cx="11884742" cy="5139813"/>
          </a:xfrm>
        </p:spPr>
        <p:txBody>
          <a:bodyPr>
            <a:normAutofit lnSpcReduction="10000"/>
          </a:bodyPr>
          <a:lstStyle/>
          <a:p>
            <a:r>
              <a:rPr lang="fr-FR" b="1" dirty="0">
                <a:solidFill>
                  <a:schemeClr val="accent4">
                    <a:lumMod val="50000"/>
                  </a:schemeClr>
                </a:solidFill>
              </a:rPr>
              <a:t>Le devis sera impacté par les difficultés  à surmonter </a:t>
            </a:r>
          </a:p>
          <a:p>
            <a:r>
              <a:rPr lang="fr-FR" b="1" dirty="0">
                <a:solidFill>
                  <a:schemeClr val="accent4">
                    <a:lumMod val="50000"/>
                  </a:schemeClr>
                </a:solidFill>
              </a:rPr>
              <a:t>pour l’intervention et les frais de déplacements.</a:t>
            </a:r>
          </a:p>
          <a:p>
            <a:r>
              <a:rPr lang="fr-FR" sz="2600" b="1" dirty="0">
                <a:solidFill>
                  <a:schemeClr val="accent4">
                    <a:lumMod val="50000"/>
                  </a:schemeClr>
                </a:solidFill>
              </a:rPr>
              <a:t>Dans le cadre de la lutte contre le frelon asiatique, les particuliers uniquement des départements:</a:t>
            </a:r>
          </a:p>
          <a:p>
            <a:r>
              <a:rPr lang="fr-FR" sz="2600" b="1" dirty="0">
                <a:solidFill>
                  <a:schemeClr val="accent4">
                    <a:lumMod val="50000"/>
                  </a:schemeClr>
                </a:solidFill>
              </a:rPr>
              <a:t>- du Doubs (25),</a:t>
            </a:r>
          </a:p>
          <a:p>
            <a:r>
              <a:rPr lang="fr-FR" sz="2600" b="1" dirty="0">
                <a:solidFill>
                  <a:schemeClr val="accent4">
                    <a:lumMod val="50000"/>
                  </a:schemeClr>
                </a:solidFill>
              </a:rPr>
              <a:t>- du Jura (39),</a:t>
            </a:r>
          </a:p>
          <a:p>
            <a:r>
              <a:rPr lang="fr-FR" sz="2600" b="1" dirty="0">
                <a:solidFill>
                  <a:schemeClr val="accent4">
                    <a:lumMod val="50000"/>
                  </a:schemeClr>
                </a:solidFill>
              </a:rPr>
              <a:t>- et de la Haute-Saône (70)</a:t>
            </a:r>
          </a:p>
          <a:p>
            <a:r>
              <a:rPr lang="fr-FR" sz="2600" b="1" dirty="0">
                <a:solidFill>
                  <a:schemeClr val="accent4">
                    <a:lumMod val="50000"/>
                  </a:schemeClr>
                </a:solidFill>
              </a:rPr>
              <a:t>êtes éligibles depuis le 18 Aout 2025 à une aide</a:t>
            </a:r>
          </a:p>
          <a:p>
            <a:pPr marL="45720" indent="0">
              <a:buNone/>
            </a:pPr>
            <a:r>
              <a:rPr lang="fr-FR" sz="2600" b="1" dirty="0">
                <a:solidFill>
                  <a:schemeClr val="accent4">
                    <a:lumMod val="50000"/>
                  </a:schemeClr>
                </a:solidFill>
              </a:rPr>
              <a:t> financière de 50 € (jusqu'à 100 € pour le Jura)</a:t>
            </a:r>
          </a:p>
          <a:p>
            <a:pPr marL="45720" indent="0">
              <a:buNone/>
            </a:pPr>
            <a:r>
              <a:rPr lang="fr-FR" sz="2600" b="1" dirty="0">
                <a:solidFill>
                  <a:schemeClr val="accent4">
                    <a:lumMod val="50000"/>
                  </a:schemeClr>
                </a:solidFill>
              </a:rPr>
              <a:t>pour la destruction de nids de frelons asiatiques,</a:t>
            </a:r>
          </a:p>
          <a:p>
            <a:pPr marL="45720" indent="0">
              <a:buNone/>
            </a:pPr>
            <a:r>
              <a:rPr lang="fr-FR" sz="2600" b="1" dirty="0">
                <a:solidFill>
                  <a:schemeClr val="accent4">
                    <a:lumMod val="50000"/>
                  </a:schemeClr>
                </a:solidFill>
              </a:rPr>
              <a:t> sous réserve de respecter le </a:t>
            </a:r>
            <a:r>
              <a:rPr lang="fr-FR" sz="2600" b="1" dirty="0">
                <a:solidFill>
                  <a:schemeClr val="accent4">
                    <a:lumMod val="50000"/>
                  </a:schemeClr>
                </a:solidFill>
                <a:hlinkClick r:id="rId2" tooltip="https://fredon.fr/bourgogne-franche-comte/sites/default/files/Protocole%20aide%20Fonds%20Vert_2025-3D.pdf">
                  <a:extLst>
                    <a:ext uri="{A12FA001-AC4F-418D-AE19-62706E023703}">
                      <ahyp:hlinkClr xmlns:ahyp="http://schemas.microsoft.com/office/drawing/2018/hyperlinkcolor" val="tx"/>
                    </a:ext>
                  </a:extLst>
                </a:hlinkClick>
              </a:rPr>
              <a:t>protocole en vigueur.</a:t>
            </a:r>
            <a:r>
              <a:rPr lang="fr-FR" sz="2600" b="1" dirty="0">
                <a:solidFill>
                  <a:schemeClr val="accent4">
                    <a:lumMod val="50000"/>
                  </a:schemeClr>
                </a:solidFill>
              </a:rPr>
              <a:t>.</a:t>
            </a:r>
          </a:p>
          <a:p>
            <a:endParaRPr lang="fr-FR" sz="2600" b="1" dirty="0">
              <a:solidFill>
                <a:schemeClr val="accent4">
                  <a:lumMod val="50000"/>
                </a:schemeClr>
              </a:solidFill>
            </a:endParaRPr>
          </a:p>
          <a:p>
            <a:endParaRPr lang="fr-FR" b="1" dirty="0">
              <a:solidFill>
                <a:schemeClr val="accent4">
                  <a:lumMod val="50000"/>
                </a:schemeClr>
              </a:solidFill>
            </a:endParaRPr>
          </a:p>
        </p:txBody>
      </p:sp>
      <p:pic>
        <p:nvPicPr>
          <p:cNvPr id="5" name="Image 4" descr="Une image contenant texte, capture d’écran&#10;&#10;Le contenu généré par l’IA peut être incorrect.">
            <a:extLst>
              <a:ext uri="{FF2B5EF4-FFF2-40B4-BE49-F238E27FC236}">
                <a16:creationId xmlns:a16="http://schemas.microsoft.com/office/drawing/2014/main" id="{669870C4-7B73-3797-AAA0-F3F3C24E4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94" y="0"/>
            <a:ext cx="4883606" cy="6858000"/>
          </a:xfrm>
          <a:prstGeom prst="rect">
            <a:avLst/>
          </a:prstGeom>
        </p:spPr>
      </p:pic>
    </p:spTree>
    <p:extLst>
      <p:ext uri="{BB962C8B-B14F-4D97-AF65-F5344CB8AC3E}">
        <p14:creationId xmlns:p14="http://schemas.microsoft.com/office/powerpoint/2010/main" val="133017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7B6E7-B925-91FA-01F4-286BB66465D5}"/>
              </a:ext>
            </a:extLst>
          </p:cNvPr>
          <p:cNvSpPr>
            <a:spLocks noGrp="1"/>
          </p:cNvSpPr>
          <p:nvPr>
            <p:ph type="title"/>
          </p:nvPr>
        </p:nvSpPr>
        <p:spPr>
          <a:xfrm>
            <a:off x="1143000" y="88490"/>
            <a:ext cx="9875520" cy="2792362"/>
          </a:xfrm>
        </p:spPr>
        <p:txBody>
          <a:bodyPr>
            <a:normAutofit fontScale="90000"/>
          </a:bodyPr>
          <a:lstStyle/>
          <a:p>
            <a:pPr algn="ctr"/>
            <a:r>
              <a:rPr lang="fr-FR" b="1" dirty="0">
                <a:solidFill>
                  <a:schemeClr val="accent4">
                    <a:lumMod val="50000"/>
                  </a:schemeClr>
                </a:solidFill>
              </a:rPr>
              <a:t>Si  on en est là c’est que l’on aura loupé la campagne de printemps ou disons que certains nids primaires nous auront échappé ou que l’on n’aura pas assez piégé les reines fondatrices en sortie d’hivernage</a:t>
            </a:r>
          </a:p>
        </p:txBody>
      </p:sp>
      <p:sp>
        <p:nvSpPr>
          <p:cNvPr id="3" name="Espace réservé du contenu 2">
            <a:extLst>
              <a:ext uri="{FF2B5EF4-FFF2-40B4-BE49-F238E27FC236}">
                <a16:creationId xmlns:a16="http://schemas.microsoft.com/office/drawing/2014/main" id="{D4232CFF-D752-A6A9-D9CD-F0690240F456}"/>
              </a:ext>
            </a:extLst>
          </p:cNvPr>
          <p:cNvSpPr>
            <a:spLocks noGrp="1"/>
          </p:cNvSpPr>
          <p:nvPr>
            <p:ph idx="1"/>
          </p:nvPr>
        </p:nvSpPr>
        <p:spPr>
          <a:xfrm>
            <a:off x="1418303" y="3038167"/>
            <a:ext cx="9875520" cy="3569110"/>
          </a:xfrm>
        </p:spPr>
        <p:txBody>
          <a:bodyPr>
            <a:normAutofit/>
          </a:bodyPr>
          <a:lstStyle/>
          <a:p>
            <a:r>
              <a:rPr lang="fr-FR" sz="2800" b="1" i="1" dirty="0">
                <a:solidFill>
                  <a:schemeClr val="accent4">
                    <a:lumMod val="50000"/>
                  </a:schemeClr>
                </a:solidFill>
              </a:rPr>
              <a:t>D’où l’importance rappelée d’exercer sa plus grande vigilance de mars à mi-mai pour détecter les nids primaires, exercer un piégeage assidu, ( renouvellement des appâts). </a:t>
            </a:r>
          </a:p>
          <a:p>
            <a:endParaRPr lang="fr-FR" sz="1100" b="1" i="1" dirty="0">
              <a:solidFill>
                <a:schemeClr val="accent4">
                  <a:lumMod val="50000"/>
                </a:schemeClr>
              </a:solidFill>
            </a:endParaRPr>
          </a:p>
          <a:p>
            <a:r>
              <a:rPr lang="fr-FR" sz="2800" b="1" i="1" dirty="0">
                <a:solidFill>
                  <a:schemeClr val="accent4">
                    <a:lumMod val="50000"/>
                  </a:schemeClr>
                </a:solidFill>
              </a:rPr>
              <a:t>Le nid primaire détecté est souvent plus accessible, et facile à détruire sans frais financier.  Utilisation du sachet Craft , bocal ou du générateur de vapeur donc sans produit chimique  et très efficace .</a:t>
            </a:r>
          </a:p>
        </p:txBody>
      </p:sp>
    </p:spTree>
    <p:extLst>
      <p:ext uri="{BB962C8B-B14F-4D97-AF65-F5344CB8AC3E}">
        <p14:creationId xmlns:p14="http://schemas.microsoft.com/office/powerpoint/2010/main" val="66049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E71ED-F614-8829-9C78-64E9A6867BFA}"/>
              </a:ext>
            </a:extLst>
          </p:cNvPr>
          <p:cNvSpPr>
            <a:spLocks noGrp="1"/>
          </p:cNvSpPr>
          <p:nvPr>
            <p:ph type="title"/>
          </p:nvPr>
        </p:nvSpPr>
        <p:spPr>
          <a:xfrm>
            <a:off x="0" y="1356360"/>
            <a:ext cx="4100243" cy="1356360"/>
          </a:xfrm>
        </p:spPr>
        <p:txBody>
          <a:bodyPr>
            <a:normAutofit/>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LES COÛTS</a:t>
            </a:r>
            <a:br>
              <a:rPr lang="fr-FR" b="1" dirty="0">
                <a:solidFill>
                  <a:schemeClr val="accent4">
                    <a:lumMod val="50000"/>
                  </a:schemeClr>
                </a:solidFill>
                <a:latin typeface="Aharoni" panose="02010803020104030203" pitchFamily="2" charset="-79"/>
                <a:cs typeface="Aharoni" panose="02010803020104030203" pitchFamily="2" charset="-79"/>
              </a:rPr>
            </a:br>
            <a:r>
              <a:rPr lang="fr-FR" b="1" dirty="0">
                <a:solidFill>
                  <a:schemeClr val="accent4">
                    <a:lumMod val="50000"/>
                  </a:schemeClr>
                </a:solidFill>
                <a:latin typeface="Aharoni" panose="02010803020104030203" pitchFamily="2" charset="-79"/>
                <a:cs typeface="Aharoni" panose="02010803020104030203" pitchFamily="2" charset="-79"/>
              </a:rPr>
              <a:t>(</a:t>
            </a:r>
            <a:r>
              <a:rPr lang="fr-FR" sz="2700" b="1" i="1" dirty="0">
                <a:solidFill>
                  <a:schemeClr val="accent4">
                    <a:lumMod val="50000"/>
                  </a:schemeClr>
                </a:solidFill>
                <a:latin typeface="Aharoni" panose="02010803020104030203" pitchFamily="2" charset="-79"/>
                <a:cs typeface="Aharoni" panose="02010803020104030203" pitchFamily="2" charset="-79"/>
              </a:rPr>
              <a:t>INDICATIFS</a:t>
            </a:r>
            <a:r>
              <a:rPr lang="fr-FR" b="1" dirty="0">
                <a:solidFill>
                  <a:schemeClr val="accent4">
                    <a:lumMod val="50000"/>
                  </a:schemeClr>
                </a:solidFill>
                <a:latin typeface="Aharoni" panose="02010803020104030203" pitchFamily="2" charset="-79"/>
                <a:cs typeface="Aharoni" panose="02010803020104030203" pitchFamily="2" charset="-79"/>
              </a:rPr>
              <a:t>) </a:t>
            </a:r>
          </a:p>
        </p:txBody>
      </p:sp>
      <p:pic>
        <p:nvPicPr>
          <p:cNvPr id="35" name="Image 34" descr="Une image contenant texte, capture d’écran, Police&#10;&#10;Le contenu généré par l’IA peut être incorrect.">
            <a:extLst>
              <a:ext uri="{FF2B5EF4-FFF2-40B4-BE49-F238E27FC236}">
                <a16:creationId xmlns:a16="http://schemas.microsoft.com/office/drawing/2014/main" id="{F30123B7-EB83-B239-77B3-DA9E47A3FA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4753" y="0"/>
            <a:ext cx="7557247" cy="6858000"/>
          </a:xfrm>
          <a:prstGeom prst="rect">
            <a:avLst/>
          </a:prstGeom>
        </p:spPr>
      </p:pic>
    </p:spTree>
    <p:extLst>
      <p:ext uri="{BB962C8B-B14F-4D97-AF65-F5344CB8AC3E}">
        <p14:creationId xmlns:p14="http://schemas.microsoft.com/office/powerpoint/2010/main" val="105879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7CCAB-80FA-4A39-C71B-2F6D11EE3785}"/>
              </a:ext>
            </a:extLst>
          </p:cNvPr>
          <p:cNvSpPr>
            <a:spLocks noGrp="1"/>
          </p:cNvSpPr>
          <p:nvPr>
            <p:ph type="title"/>
          </p:nvPr>
        </p:nvSpPr>
        <p:spPr>
          <a:xfrm>
            <a:off x="1054509" y="0"/>
            <a:ext cx="9875520" cy="762000"/>
          </a:xfrm>
        </p:spPr>
        <p:txBody>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AUTRES  MOYENS DE TRAQUE</a:t>
            </a:r>
          </a:p>
        </p:txBody>
      </p:sp>
      <p:sp>
        <p:nvSpPr>
          <p:cNvPr id="3" name="Espace réservé du contenu 2">
            <a:extLst>
              <a:ext uri="{FF2B5EF4-FFF2-40B4-BE49-F238E27FC236}">
                <a16:creationId xmlns:a16="http://schemas.microsoft.com/office/drawing/2014/main" id="{2863CD78-4E04-CB1C-BD34-659E104C25C0}"/>
              </a:ext>
            </a:extLst>
          </p:cNvPr>
          <p:cNvSpPr>
            <a:spLocks noGrp="1"/>
          </p:cNvSpPr>
          <p:nvPr>
            <p:ph idx="1"/>
          </p:nvPr>
        </p:nvSpPr>
        <p:spPr>
          <a:xfrm>
            <a:off x="179439" y="1093838"/>
            <a:ext cx="11766755" cy="5523271"/>
          </a:xfrm>
        </p:spPr>
        <p:txBody>
          <a:bodyPr>
            <a:normAutofit/>
          </a:bodyPr>
          <a:lstStyle/>
          <a:p>
            <a:r>
              <a:rPr lang="fr-FR" b="1" dirty="0">
                <a:solidFill>
                  <a:schemeClr val="accent4">
                    <a:lumMod val="50000"/>
                  </a:schemeClr>
                </a:solidFill>
              </a:rPr>
              <a:t>Il existe d’autre moyens de traque et détection des nids des colonies secondaires de FA.</a:t>
            </a:r>
          </a:p>
          <a:p>
            <a:r>
              <a:rPr lang="fr-FR" b="1">
                <a:solidFill>
                  <a:schemeClr val="accent4">
                    <a:lumMod val="50000"/>
                  </a:schemeClr>
                </a:solidFill>
              </a:rPr>
              <a:t>Le </a:t>
            </a:r>
            <a:r>
              <a:rPr lang="fr-FR" b="1" dirty="0">
                <a:solidFill>
                  <a:schemeClr val="accent4">
                    <a:lumMod val="50000"/>
                  </a:schemeClr>
                </a:solidFill>
              </a:rPr>
              <a:t>plus sophistiqué est le tracker </a:t>
            </a:r>
            <a:r>
              <a:rPr lang="fr-FR" b="1" dirty="0" err="1">
                <a:solidFill>
                  <a:schemeClr val="accent4">
                    <a:lumMod val="50000"/>
                  </a:schemeClr>
                </a:solidFill>
              </a:rPr>
              <a:t>Gps</a:t>
            </a:r>
            <a:r>
              <a:rPr lang="fr-FR" b="1" dirty="0">
                <a:solidFill>
                  <a:schemeClr val="accent4">
                    <a:lumMod val="50000"/>
                  </a:schemeClr>
                </a:solidFill>
              </a:rPr>
              <a:t>. On colle sur le thorax du FA capturé un micro tracker puce  GPS avec une micro-antenne.  Il n’ y a plus qu’à suivre le vol en direct  à  l’aide de l’écran de l’application.    Succès assuré mais investissement est conséquent. Les premiers équipements performants commencent à 15.000 €.</a:t>
            </a:r>
          </a:p>
          <a:p>
            <a:r>
              <a:rPr lang="fr-FR" b="1" dirty="0">
                <a:solidFill>
                  <a:schemeClr val="accent4">
                    <a:lumMod val="50000"/>
                  </a:schemeClr>
                </a:solidFill>
              </a:rPr>
              <a:t> pour en savoir plus Visitez le site de </a:t>
            </a:r>
            <a:r>
              <a:rPr lang="fr-FR" b="1" dirty="0" err="1">
                <a:solidFill>
                  <a:schemeClr val="accent4">
                    <a:lumMod val="50000"/>
                  </a:schemeClr>
                </a:solidFill>
              </a:rPr>
              <a:t>Locnest</a:t>
            </a:r>
            <a:r>
              <a:rPr lang="fr-FR" b="1" dirty="0">
                <a:solidFill>
                  <a:schemeClr val="accent4">
                    <a:lumMod val="50000"/>
                  </a:schemeClr>
                </a:solidFill>
              </a:rPr>
              <a:t> </a:t>
            </a:r>
            <a:r>
              <a:rPr lang="fr-FR" dirty="0">
                <a:solidFill>
                  <a:schemeClr val="accent4">
                    <a:lumMod val="50000"/>
                  </a:schemeClr>
                </a:solidFill>
              </a:rPr>
              <a:t>: </a:t>
            </a:r>
            <a:r>
              <a:rPr lang="fr-FR" dirty="0">
                <a:solidFill>
                  <a:srgbClr val="0070C0"/>
                </a:solidFill>
                <a:hlinkClick r:id="rId2">
                  <a:extLst>
                    <a:ext uri="{A12FA001-AC4F-418D-AE19-62706E023703}">
                      <ahyp:hlinkClr xmlns:ahyp="http://schemas.microsoft.com/office/drawing/2018/hyperlinkcolor" val="tx"/>
                    </a:ext>
                  </a:extLst>
                </a:hlinkClick>
              </a:rPr>
              <a:t>https://allo-frelons.fr/traquer-nid-frelon-asiatique-balise-radio</a:t>
            </a:r>
            <a:r>
              <a:rPr lang="fr-FR" dirty="0">
                <a:solidFill>
                  <a:srgbClr val="0070C0"/>
                </a:solidFill>
              </a:rPr>
              <a:t>. </a:t>
            </a:r>
          </a:p>
          <a:p>
            <a:r>
              <a:rPr lang="fr-FR" dirty="0">
                <a:solidFill>
                  <a:srgbClr val="0070C0"/>
                </a:solidFill>
              </a:rPr>
              <a:t> et </a:t>
            </a:r>
            <a:r>
              <a:rPr lang="fr-FR" dirty="0">
                <a:solidFill>
                  <a:srgbClr val="0070C0"/>
                </a:solidFill>
                <a:hlinkClick r:id="rId3">
                  <a:extLst>
                    <a:ext uri="{A12FA001-AC4F-418D-AE19-62706E023703}">
                      <ahyp:hlinkClr xmlns:ahyp="http://schemas.microsoft.com/office/drawing/2018/hyperlinkcolor" val="tx"/>
                    </a:ext>
                  </a:extLst>
                </a:hlinkClick>
              </a:rPr>
              <a:t>https://www.kisskissbankbank.com/fr/projects/locnest-une-solution-libre-pour-localiser-les-nids-de-frelons-asiatiques</a:t>
            </a:r>
            <a:r>
              <a:rPr lang="fr-FR" dirty="0">
                <a:solidFill>
                  <a:srgbClr val="0070C0"/>
                </a:solidFill>
              </a:rPr>
              <a:t> </a:t>
            </a:r>
          </a:p>
          <a:p>
            <a:endParaRPr lang="fr-FR" dirty="0">
              <a:solidFill>
                <a:srgbClr val="0070C0"/>
              </a:solidFill>
            </a:endParaRPr>
          </a:p>
          <a:p>
            <a:r>
              <a:rPr lang="fr-FR" b="1" dirty="0">
                <a:solidFill>
                  <a:schemeClr val="accent4">
                    <a:lumMod val="50000"/>
                  </a:schemeClr>
                </a:solidFill>
              </a:rPr>
              <a:t>Le département de l’Ain va en être équipé prochainement en 2026</a:t>
            </a:r>
          </a:p>
          <a:p>
            <a:endParaRPr lang="fr-FR" dirty="0">
              <a:solidFill>
                <a:schemeClr val="accent4">
                  <a:lumMod val="50000"/>
                </a:schemeClr>
              </a:solidFill>
            </a:endParaRPr>
          </a:p>
          <a:p>
            <a:endParaRPr lang="fr-FR" dirty="0">
              <a:solidFill>
                <a:schemeClr val="accent4">
                  <a:lumMod val="50000"/>
                </a:schemeClr>
              </a:solidFill>
            </a:endParaRPr>
          </a:p>
        </p:txBody>
      </p:sp>
      <p:sp>
        <p:nvSpPr>
          <p:cNvPr id="4" name="AutoShape 2" descr="Voir les détails de l’image associée. Asian hornet scientists in 'breakthrough' to stop spread - BBC News">
            <a:extLst>
              <a:ext uri="{FF2B5EF4-FFF2-40B4-BE49-F238E27FC236}">
                <a16:creationId xmlns:a16="http://schemas.microsoft.com/office/drawing/2014/main" id="{3AD92CD9-08F9-AC52-543A-FAF54BBB5C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a:extLst>
              <a:ext uri="{FF2B5EF4-FFF2-40B4-BE49-F238E27FC236}">
                <a16:creationId xmlns:a16="http://schemas.microsoft.com/office/drawing/2014/main" id="{B15647ED-FC6B-9A97-67DE-BF579EC7A8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1298" y="4788307"/>
            <a:ext cx="3037076" cy="1708355"/>
          </a:xfrm>
          <a:prstGeom prst="rect">
            <a:avLst/>
          </a:prstGeom>
        </p:spPr>
      </p:pic>
      <p:pic>
        <p:nvPicPr>
          <p:cNvPr id="7"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47667771-E5C3-9734-F45E-4A4A50DCCA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8" name="Image 7" descr="Une image contenant cercle, dessin humoristique, oiseau&#10;&#10;Le contenu généré par l’IA peut être incorrect.">
            <a:extLst>
              <a:ext uri="{FF2B5EF4-FFF2-40B4-BE49-F238E27FC236}">
                <a16:creationId xmlns:a16="http://schemas.microsoft.com/office/drawing/2014/main" id="{30D8A7C9-7F93-EF3B-F3A8-FC4375BEBD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358854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672F-42C2-D403-11DC-B5B3C0CAFDA1}"/>
              </a:ext>
            </a:extLst>
          </p:cNvPr>
          <p:cNvSpPr>
            <a:spLocks noGrp="1"/>
          </p:cNvSpPr>
          <p:nvPr>
            <p:ph type="title"/>
          </p:nvPr>
        </p:nvSpPr>
        <p:spPr>
          <a:xfrm>
            <a:off x="2103912" y="88490"/>
            <a:ext cx="7217068" cy="786581"/>
          </a:xfrm>
        </p:spPr>
        <p:txBody>
          <a:bodyPr>
            <a:normAutofit fontScale="90000"/>
          </a:bodyPr>
          <a:lstStyle/>
          <a:p>
            <a:pPr algn="ctr"/>
            <a:r>
              <a:rPr lang="fr-FR" sz="5400" b="1" dirty="0">
                <a:solidFill>
                  <a:schemeClr val="accent4">
                    <a:lumMod val="50000"/>
                  </a:schemeClr>
                </a:solidFill>
                <a:latin typeface="Aharoni" panose="02010803020104030203" pitchFamily="2" charset="-79"/>
                <a:cs typeface="Aharoni" panose="02010803020104030203" pitchFamily="2" charset="-79"/>
              </a:rPr>
              <a:t>La détection thermique</a:t>
            </a:r>
          </a:p>
        </p:txBody>
      </p:sp>
      <p:sp>
        <p:nvSpPr>
          <p:cNvPr id="3" name="Espace réservé du contenu 2">
            <a:extLst>
              <a:ext uri="{FF2B5EF4-FFF2-40B4-BE49-F238E27FC236}">
                <a16:creationId xmlns:a16="http://schemas.microsoft.com/office/drawing/2014/main" id="{AFBE65B3-5642-A4D0-DBB4-6E0BE1B9B38F}"/>
              </a:ext>
            </a:extLst>
          </p:cNvPr>
          <p:cNvSpPr>
            <a:spLocks noGrp="1"/>
          </p:cNvSpPr>
          <p:nvPr>
            <p:ph idx="1"/>
          </p:nvPr>
        </p:nvSpPr>
        <p:spPr>
          <a:xfrm>
            <a:off x="218768" y="1005349"/>
            <a:ext cx="11815916" cy="4038600"/>
          </a:xfrm>
        </p:spPr>
        <p:txBody>
          <a:bodyPr>
            <a:normAutofit/>
          </a:bodyPr>
          <a:lstStyle/>
          <a:p>
            <a:r>
              <a:rPr lang="fr-FR" b="1" dirty="0">
                <a:solidFill>
                  <a:schemeClr val="accent4">
                    <a:lumMod val="50000"/>
                  </a:schemeClr>
                </a:solidFill>
                <a:latin typeface="Aharoni" panose="02010803020104030203" pitchFamily="2" charset="-79"/>
                <a:cs typeface="Aharoni" panose="02010803020104030203" pitchFamily="2" charset="-79"/>
              </a:rPr>
              <a:t>Un nid de frelon développe une certaine température et rayonne dans l’espace </a:t>
            </a:r>
            <a:r>
              <a:rPr lang="fr-FR" dirty="0"/>
              <a:t>a.</a:t>
            </a:r>
          </a:p>
          <a:p>
            <a:r>
              <a:rPr lang="fr-FR" b="1" dirty="0">
                <a:solidFill>
                  <a:schemeClr val="accent4">
                    <a:lumMod val="50000"/>
                  </a:schemeClr>
                </a:solidFill>
                <a:latin typeface="Aharoni" panose="02010803020104030203" pitchFamily="2" charset="-79"/>
                <a:cs typeface="Aharoni" panose="02010803020104030203" pitchFamily="2" charset="-79"/>
              </a:rPr>
              <a:t>Des capteurs thermiques ou des lunettes infra-rouges permettent de les détecter la nuit quand la température de l’air est retombée autour du nid ou au petit matin quand  juste avant le lever du soleil, période la plus froide d’une journée.</a:t>
            </a:r>
          </a:p>
          <a:p>
            <a:r>
              <a:rPr lang="fr-FR" b="1" dirty="0">
                <a:solidFill>
                  <a:schemeClr val="accent4">
                    <a:lumMod val="50000"/>
                  </a:schemeClr>
                </a:solidFill>
                <a:latin typeface="Aharoni" panose="02010803020104030203" pitchFamily="2" charset="-79"/>
                <a:cs typeface="Aharoni" panose="02010803020104030203" pitchFamily="2" charset="-79"/>
              </a:rPr>
              <a:t>Cela fonctionne très bien pour détecter les nids perchés dans les cimes des arbres ou dans des buissons denses. Cela permet de réussir là ou la procédure de traque avec le  pot sucré n’a pas permis d’obtenir le visuel. (</a:t>
            </a:r>
            <a:r>
              <a:rPr lang="fr-FR" b="1" i="1" dirty="0">
                <a:solidFill>
                  <a:schemeClr val="accent4">
                    <a:lumMod val="50000"/>
                  </a:schemeClr>
                </a:solidFill>
                <a:latin typeface="Aharoni" panose="02010803020104030203" pitchFamily="2" charset="-79"/>
                <a:cs typeface="Aharoni" panose="02010803020104030203" pitchFamily="2" charset="-79"/>
              </a:rPr>
              <a:t>Nid perché sur un arbre dans une pente de reculée, dans une colonne dense de lierre, un amas de souches etc…)</a:t>
            </a:r>
          </a:p>
          <a:p>
            <a:r>
              <a:rPr lang="fr-FR" b="1" dirty="0">
                <a:solidFill>
                  <a:schemeClr val="accent4">
                    <a:lumMod val="50000"/>
                  </a:schemeClr>
                </a:solidFill>
                <a:latin typeface="Aharoni" panose="02010803020104030203" pitchFamily="2" charset="-79"/>
                <a:cs typeface="Aharoni" panose="02010803020104030203" pitchFamily="2" charset="-79"/>
              </a:rPr>
              <a:t>Pour un investissement compris entre 300 et 2500 € selon les performances, des monoculaires ou lunettes de tir thermiques (</a:t>
            </a:r>
            <a:r>
              <a:rPr lang="fr-FR" b="1" dirty="0" err="1">
                <a:solidFill>
                  <a:schemeClr val="accent4">
                    <a:lumMod val="50000"/>
                  </a:schemeClr>
                </a:solidFill>
                <a:latin typeface="Aharoni" panose="02010803020104030203" pitchFamily="2" charset="-79"/>
                <a:cs typeface="Aharoni" panose="02010803020104030203" pitchFamily="2" charset="-79"/>
              </a:rPr>
              <a:t>Pard</a:t>
            </a:r>
            <a:r>
              <a:rPr lang="fr-FR" b="1" dirty="0">
                <a:solidFill>
                  <a:schemeClr val="accent4">
                    <a:lumMod val="50000"/>
                  </a:schemeClr>
                </a:solidFill>
                <a:latin typeface="Aharoni" panose="02010803020104030203" pitchFamily="2" charset="-79"/>
                <a:cs typeface="Aharoni" panose="02010803020104030203" pitchFamily="2" charset="-79"/>
              </a:rPr>
              <a:t>)  de nuit permettent de mettre en évidence les nids et les localiser. </a:t>
            </a:r>
          </a:p>
        </p:txBody>
      </p:sp>
      <p:pic>
        <p:nvPicPr>
          <p:cNvPr id="7" name="Image 6" descr="Une image contenant télescope&#10;&#10;Le contenu généré par l’IA peut être incorrect.">
            <a:extLst>
              <a:ext uri="{FF2B5EF4-FFF2-40B4-BE49-F238E27FC236}">
                <a16:creationId xmlns:a16="http://schemas.microsoft.com/office/drawing/2014/main" id="{DBEFA9C5-A2A1-22AE-9206-7CB9CC1A3D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615" y="4975451"/>
            <a:ext cx="2252102" cy="1754400"/>
          </a:xfrm>
          <a:prstGeom prst="rect">
            <a:avLst/>
          </a:prstGeom>
        </p:spPr>
      </p:pic>
      <p:pic>
        <p:nvPicPr>
          <p:cNvPr id="11" name="Image 10" descr="Une image contenant télescope&#10;&#10;Le contenu généré par l’IA peut être incorrect.">
            <a:extLst>
              <a:ext uri="{FF2B5EF4-FFF2-40B4-BE49-F238E27FC236}">
                <a16:creationId xmlns:a16="http://schemas.microsoft.com/office/drawing/2014/main" id="{5954319F-EBD5-898C-F9FF-52678E7407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3630" y="5083608"/>
            <a:ext cx="2727703" cy="1685902"/>
          </a:xfrm>
          <a:prstGeom prst="rect">
            <a:avLst/>
          </a:prstGeom>
        </p:spPr>
      </p:pic>
      <p:pic>
        <p:nvPicPr>
          <p:cNvPr id="13" name="Image 12" descr="Une image contenant Instrument optique, Caméras et optique, lentille, objectif de caméra&#10;&#10;Le contenu généré par l’IA peut être incorrect.">
            <a:extLst>
              <a:ext uri="{FF2B5EF4-FFF2-40B4-BE49-F238E27FC236}">
                <a16:creationId xmlns:a16="http://schemas.microsoft.com/office/drawing/2014/main" id="{BE8685F7-3B18-1D92-07C9-44D83EC5F3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1018" y="5074888"/>
            <a:ext cx="1783111" cy="1783111"/>
          </a:xfrm>
          <a:prstGeom prst="rect">
            <a:avLst/>
          </a:prstGeom>
        </p:spPr>
      </p:pic>
      <p:pic>
        <p:nvPicPr>
          <p:cNvPr id="15" name="Image 14" descr="Une image contenant capture d’écran, Caractère coloré, bleu, plein air&#10;&#10;Le contenu généré par l’IA peut être incorrect.">
            <a:extLst>
              <a:ext uri="{FF2B5EF4-FFF2-40B4-BE49-F238E27FC236}">
                <a16:creationId xmlns:a16="http://schemas.microsoft.com/office/drawing/2014/main" id="{5AFE3536-EA94-0EF0-2057-5F8FFDD499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94152" y="4670322"/>
            <a:ext cx="2366159" cy="2187677"/>
          </a:xfrm>
          <a:prstGeom prst="rect">
            <a:avLst/>
          </a:prstGeom>
        </p:spPr>
      </p:pic>
      <p:pic>
        <p:nvPicPr>
          <p:cNvPr id="16"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647D2688-8092-A3F9-10A8-220D0FBC30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697339">
            <a:off x="10768489" y="15830"/>
            <a:ext cx="1533903" cy="1453008"/>
          </a:xfrm>
          <a:prstGeom prst="rect">
            <a:avLst/>
          </a:prstGeom>
          <a:noFill/>
        </p:spPr>
      </p:pic>
      <p:pic>
        <p:nvPicPr>
          <p:cNvPr id="17" name="Image 16" descr="Une image contenant cercle, dessin humoristique, oiseau&#10;&#10;Le contenu généré par l’IA peut être incorrect.">
            <a:extLst>
              <a:ext uri="{FF2B5EF4-FFF2-40B4-BE49-F238E27FC236}">
                <a16:creationId xmlns:a16="http://schemas.microsoft.com/office/drawing/2014/main" id="{B3F3BD92-016F-E9CF-9394-980FFC58B9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35233">
            <a:off x="-17041" y="98607"/>
            <a:ext cx="1077776" cy="1087399"/>
          </a:xfrm>
          <a:prstGeom prst="rect">
            <a:avLst/>
          </a:prstGeom>
        </p:spPr>
      </p:pic>
    </p:spTree>
    <p:extLst>
      <p:ext uri="{BB962C8B-B14F-4D97-AF65-F5344CB8AC3E}">
        <p14:creationId xmlns:p14="http://schemas.microsoft.com/office/powerpoint/2010/main" val="2637193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57D4109-0C2A-CFD8-0916-225CEC5B7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321" y="-368072"/>
            <a:ext cx="12192000" cy="2029085"/>
          </a:xfrm>
          <a:prstGeom prst="rect">
            <a:avLst/>
          </a:prstGeom>
        </p:spPr>
      </p:pic>
      <p:sp>
        <p:nvSpPr>
          <p:cNvPr id="2" name="Titre 1">
            <a:extLst>
              <a:ext uri="{FF2B5EF4-FFF2-40B4-BE49-F238E27FC236}">
                <a16:creationId xmlns:a16="http://schemas.microsoft.com/office/drawing/2014/main" id="{F6050F88-F127-BC0B-C787-7CCABD06CB4B}"/>
              </a:ext>
            </a:extLst>
          </p:cNvPr>
          <p:cNvSpPr>
            <a:spLocks noGrp="1"/>
          </p:cNvSpPr>
          <p:nvPr>
            <p:ph type="title"/>
          </p:nvPr>
        </p:nvSpPr>
        <p:spPr>
          <a:xfrm>
            <a:off x="1044677" y="0"/>
            <a:ext cx="9875520" cy="845574"/>
          </a:xfrm>
        </p:spPr>
        <p:txBody>
          <a:bodyPr>
            <a:normAutofit/>
          </a:bodyPr>
          <a:lstStyle/>
          <a:p>
            <a:pPr algn="ctr"/>
            <a:r>
              <a:rPr lang="fr-FR" sz="5400" b="1" dirty="0">
                <a:solidFill>
                  <a:schemeClr val="accent4">
                    <a:lumMod val="50000"/>
                  </a:schemeClr>
                </a:solidFill>
              </a:rPr>
              <a:t>Conclusions</a:t>
            </a:r>
          </a:p>
        </p:txBody>
      </p:sp>
      <p:sp>
        <p:nvSpPr>
          <p:cNvPr id="3" name="Espace réservé du contenu 2">
            <a:extLst>
              <a:ext uri="{FF2B5EF4-FFF2-40B4-BE49-F238E27FC236}">
                <a16:creationId xmlns:a16="http://schemas.microsoft.com/office/drawing/2014/main" id="{ECC3D91C-E091-1A9C-45C7-8A12470F35C9}"/>
              </a:ext>
            </a:extLst>
          </p:cNvPr>
          <p:cNvSpPr>
            <a:spLocks noGrp="1"/>
          </p:cNvSpPr>
          <p:nvPr>
            <p:ph idx="1"/>
          </p:nvPr>
        </p:nvSpPr>
        <p:spPr>
          <a:xfrm>
            <a:off x="-1" y="1182329"/>
            <a:ext cx="12388645" cy="5788742"/>
          </a:xfrm>
        </p:spPr>
        <p:txBody>
          <a:bodyPr>
            <a:normAutofit fontScale="62500" lnSpcReduction="20000"/>
          </a:bodyPr>
          <a:lstStyle/>
          <a:p>
            <a:r>
              <a:rPr lang="fr-FR" sz="3400" dirty="0">
                <a:solidFill>
                  <a:schemeClr val="accent4">
                    <a:lumMod val="50000"/>
                  </a:schemeClr>
                </a:solidFill>
              </a:rPr>
              <a:t>Pour sauver l’entomofaune,   </a:t>
            </a:r>
            <a:r>
              <a:rPr lang="fr-FR" sz="3400" b="1" dirty="0">
                <a:solidFill>
                  <a:schemeClr val="accent4">
                    <a:lumMod val="50000"/>
                  </a:schemeClr>
                </a:solidFill>
              </a:rPr>
              <a:t>nos abeilles</a:t>
            </a:r>
            <a:r>
              <a:rPr lang="fr-FR" sz="3400" dirty="0">
                <a:solidFill>
                  <a:schemeClr val="accent4">
                    <a:lumMod val="50000"/>
                  </a:schemeClr>
                </a:solidFill>
              </a:rPr>
              <a:t>, les filières apicoles , la chasse et l’éradication du frelon asiatique </a:t>
            </a:r>
            <a:r>
              <a:rPr lang="fr-FR" sz="3400" b="1" dirty="0">
                <a:solidFill>
                  <a:schemeClr val="accent4">
                    <a:lumMod val="50000"/>
                  </a:schemeClr>
                </a:solidFill>
              </a:rPr>
              <a:t>devient une priorité</a:t>
            </a:r>
            <a:r>
              <a:rPr lang="fr-FR" sz="3400" dirty="0">
                <a:solidFill>
                  <a:schemeClr val="accent4">
                    <a:lumMod val="50000"/>
                  </a:schemeClr>
                </a:solidFill>
              </a:rPr>
              <a:t> qui nécessite une mobilisation  globale de tous les acteurs, apiculteurs, éleveurs, </a:t>
            </a:r>
            <a:r>
              <a:rPr lang="fr-FR" sz="3400" b="1" u="sng" dirty="0">
                <a:solidFill>
                  <a:schemeClr val="accent4">
                    <a:lumMod val="50000"/>
                  </a:schemeClr>
                </a:solidFill>
              </a:rPr>
              <a:t>public</a:t>
            </a:r>
            <a:r>
              <a:rPr lang="fr-FR" sz="3400" dirty="0">
                <a:solidFill>
                  <a:schemeClr val="accent4">
                    <a:lumMod val="50000"/>
                  </a:schemeClr>
                </a:solidFill>
              </a:rPr>
              <a:t>,  communes , Com-Com, Département et surtout d’agir efficacement avec pragmatisme . Il devient aussi une question urgente de santé publique.</a:t>
            </a:r>
          </a:p>
          <a:p>
            <a:r>
              <a:rPr lang="fr-FR" sz="3400" dirty="0">
                <a:solidFill>
                  <a:schemeClr val="accent4">
                    <a:lumMod val="50000"/>
                  </a:schemeClr>
                </a:solidFill>
              </a:rPr>
              <a:t>Pour </a:t>
            </a:r>
            <a:r>
              <a:rPr lang="fr-FR" sz="3400" u="sng" dirty="0">
                <a:solidFill>
                  <a:schemeClr val="accent4">
                    <a:lumMod val="50000"/>
                  </a:schemeClr>
                </a:solidFill>
              </a:rPr>
              <a:t>un nid non découvert et non détruit </a:t>
            </a:r>
            <a:r>
              <a:rPr lang="fr-FR" sz="3400" dirty="0">
                <a:solidFill>
                  <a:schemeClr val="accent4">
                    <a:lumMod val="50000"/>
                  </a:schemeClr>
                </a:solidFill>
              </a:rPr>
              <a:t>à l’ année N  c’est au minimum </a:t>
            </a:r>
            <a:r>
              <a:rPr lang="fr-FR" sz="3400" b="1" dirty="0">
                <a:solidFill>
                  <a:schemeClr val="accent4">
                    <a:lumMod val="50000"/>
                  </a:schemeClr>
                </a:solidFill>
              </a:rPr>
              <a:t>8 à 10 colonies à l’année N+1</a:t>
            </a:r>
          </a:p>
          <a:p>
            <a:r>
              <a:rPr lang="fr-FR" sz="3400" b="1" dirty="0">
                <a:solidFill>
                  <a:schemeClr val="accent4">
                    <a:lumMod val="50000"/>
                  </a:schemeClr>
                </a:solidFill>
              </a:rPr>
              <a:t>L’objectif est illusoire de vouloir l’éradiquer complètement tant que la pression sur les FA   ne sera pas systématique et globale avec tous les moyens possibles, financiers, humains et techniques.</a:t>
            </a:r>
          </a:p>
          <a:p>
            <a:r>
              <a:rPr lang="fr-FR" sz="3400" dirty="0">
                <a:solidFill>
                  <a:schemeClr val="accent4">
                    <a:lumMod val="50000"/>
                  </a:schemeClr>
                </a:solidFill>
              </a:rPr>
              <a:t>Mais on peut viser dans un premier palier la stabilisation de la croissance de ses effectifs et progressivement réduire son expansion. </a:t>
            </a:r>
            <a:r>
              <a:rPr lang="fr-FR" sz="3400" b="1" dirty="0">
                <a:solidFill>
                  <a:schemeClr val="accent4">
                    <a:lumMod val="50000"/>
                  </a:schemeClr>
                </a:solidFill>
              </a:rPr>
              <a:t>Les actions et engagements menés dans le département de l’Ain le démontrent après 10 ans de lutte acharnée et bien organisée.</a:t>
            </a:r>
          </a:p>
          <a:p>
            <a:r>
              <a:rPr lang="fr-FR" sz="3400" b="1" dirty="0">
                <a:solidFill>
                  <a:schemeClr val="accent4">
                    <a:lumMod val="50000"/>
                  </a:schemeClr>
                </a:solidFill>
              </a:rPr>
              <a:t>Sans rien faire ou sans rien tenter c’est une progression exponentielle et la croissance du risque mortel  avéré de santé publique.</a:t>
            </a:r>
          </a:p>
          <a:p>
            <a:r>
              <a:rPr lang="fr-FR" sz="3400" b="1" dirty="0">
                <a:solidFill>
                  <a:schemeClr val="accent4">
                    <a:lumMod val="50000"/>
                  </a:schemeClr>
                </a:solidFill>
              </a:rPr>
              <a:t>Pour rappel et prise de conscience.</a:t>
            </a:r>
          </a:p>
          <a:p>
            <a:r>
              <a:rPr lang="fr-FR" sz="3400" b="1" dirty="0">
                <a:solidFill>
                  <a:schemeClr val="accent4">
                    <a:lumMod val="50000"/>
                  </a:schemeClr>
                </a:solidFill>
              </a:rPr>
              <a:t>département du Jura </a:t>
            </a:r>
          </a:p>
          <a:p>
            <a:r>
              <a:rPr lang="fr-FR" sz="4200" b="1" dirty="0">
                <a:solidFill>
                  <a:schemeClr val="accent4">
                    <a:lumMod val="50000"/>
                  </a:schemeClr>
                </a:solidFill>
                <a:latin typeface="Aharoni" panose="02010803020104030203" pitchFamily="2" charset="-79"/>
                <a:cs typeface="Aharoni" panose="02010803020104030203" pitchFamily="2" charset="-79"/>
              </a:rPr>
              <a:t>2023            150 nids découverts et détruits</a:t>
            </a:r>
          </a:p>
          <a:p>
            <a:r>
              <a:rPr lang="fr-FR" sz="4200" b="1" dirty="0">
                <a:solidFill>
                  <a:schemeClr val="accent4">
                    <a:lumMod val="50000"/>
                  </a:schemeClr>
                </a:solidFill>
                <a:latin typeface="Aharoni" panose="02010803020104030203" pitchFamily="2" charset="-79"/>
                <a:cs typeface="Aharoni" panose="02010803020104030203" pitchFamily="2" charset="-79"/>
              </a:rPr>
              <a:t>2024             232 nids découverts et détruits</a:t>
            </a:r>
          </a:p>
          <a:p>
            <a:r>
              <a:rPr lang="fr-FR" sz="4200" b="1" dirty="0">
                <a:solidFill>
                  <a:schemeClr val="accent4">
                    <a:lumMod val="50000"/>
                  </a:schemeClr>
                </a:solidFill>
                <a:latin typeface="Aharoni" panose="02010803020104030203" pitchFamily="2" charset="-79"/>
                <a:cs typeface="Aharoni" panose="02010803020104030203" pitchFamily="2" charset="-79"/>
              </a:rPr>
              <a:t>2025             412 nids découverts et détruits</a:t>
            </a:r>
          </a:p>
          <a:p>
            <a:endParaRPr lang="fr-FR" b="1" dirty="0">
              <a:solidFill>
                <a:schemeClr val="accent4">
                  <a:lumMod val="50000"/>
                </a:schemeClr>
              </a:solidFill>
            </a:endParaRPr>
          </a:p>
        </p:txBody>
      </p:sp>
      <p:pic>
        <p:nvPicPr>
          <p:cNvPr id="6" name="Image 5" descr="Une image contenant logo, symbole, Graphique&#10;&#10;Le contenu généré par l’IA peut être incorrect.">
            <a:extLst>
              <a:ext uri="{FF2B5EF4-FFF2-40B4-BE49-F238E27FC236}">
                <a16:creationId xmlns:a16="http://schemas.microsoft.com/office/drawing/2014/main" id="{A6B0BC14-E05E-165C-12DD-842906A99F8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2037996">
            <a:off x="8104572" y="5034849"/>
            <a:ext cx="1580140" cy="1510614"/>
          </a:xfrm>
          <a:prstGeom prst="rect">
            <a:avLst/>
          </a:prstGeom>
        </p:spPr>
      </p:pic>
    </p:spTree>
    <p:extLst>
      <p:ext uri="{BB962C8B-B14F-4D97-AF65-F5344CB8AC3E}">
        <p14:creationId xmlns:p14="http://schemas.microsoft.com/office/powerpoint/2010/main" val="2812514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BB8DE0B-6C0A-9F41-DF76-9DCB729E0B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0" y="-222063"/>
            <a:ext cx="12192000" cy="1898463"/>
          </a:xfrm>
          <a:prstGeom prst="rect">
            <a:avLst/>
          </a:prstGeom>
        </p:spPr>
      </p:pic>
      <p:sp>
        <p:nvSpPr>
          <p:cNvPr id="2" name="Titre 1">
            <a:extLst>
              <a:ext uri="{FF2B5EF4-FFF2-40B4-BE49-F238E27FC236}">
                <a16:creationId xmlns:a16="http://schemas.microsoft.com/office/drawing/2014/main" id="{25FB288C-8EA8-0518-6398-DA84510BCAA0}"/>
              </a:ext>
            </a:extLst>
          </p:cNvPr>
          <p:cNvSpPr>
            <a:spLocks noGrp="1"/>
          </p:cNvSpPr>
          <p:nvPr>
            <p:ph type="title"/>
          </p:nvPr>
        </p:nvSpPr>
        <p:spPr>
          <a:xfrm>
            <a:off x="1143000" y="223520"/>
            <a:ext cx="9875520" cy="1071880"/>
          </a:xfrm>
        </p:spPr>
        <p:txBody>
          <a:bodyPr>
            <a:normAutofit/>
          </a:bodyPr>
          <a:lstStyle/>
          <a:p>
            <a:pPr algn="ctr"/>
            <a:r>
              <a:rPr lang="fr-FR" sz="6600" dirty="0">
                <a:solidFill>
                  <a:schemeClr val="accent4">
                    <a:lumMod val="50000"/>
                  </a:schemeClr>
                </a:solidFill>
                <a:latin typeface="Aharoni" panose="02010803020104030203" pitchFamily="2" charset="-79"/>
                <a:cs typeface="Aharoni" panose="02010803020104030203" pitchFamily="2" charset="-79"/>
              </a:rPr>
              <a:t>FIN</a:t>
            </a:r>
          </a:p>
        </p:txBody>
      </p:sp>
      <p:sp>
        <p:nvSpPr>
          <p:cNvPr id="3" name="Espace réservé du contenu 2">
            <a:extLst>
              <a:ext uri="{FF2B5EF4-FFF2-40B4-BE49-F238E27FC236}">
                <a16:creationId xmlns:a16="http://schemas.microsoft.com/office/drawing/2014/main" id="{77DC2F1C-7643-046B-824B-4C56BA4DC59B}"/>
              </a:ext>
            </a:extLst>
          </p:cNvPr>
          <p:cNvSpPr>
            <a:spLocks noGrp="1"/>
          </p:cNvSpPr>
          <p:nvPr>
            <p:ph idx="1"/>
          </p:nvPr>
        </p:nvSpPr>
        <p:spPr>
          <a:xfrm>
            <a:off x="1051560" y="1269161"/>
            <a:ext cx="9872871" cy="4038600"/>
          </a:xfrm>
        </p:spPr>
        <p:txBody>
          <a:bodyPr/>
          <a:lstStyle/>
          <a:p>
            <a:pPr algn="ctr"/>
            <a:r>
              <a:rPr lang="fr-FR" sz="3600" b="1" dirty="0">
                <a:solidFill>
                  <a:schemeClr val="accent4">
                    <a:lumMod val="50000"/>
                  </a:schemeClr>
                </a:solidFill>
              </a:rPr>
              <a:t>MERCI DE VOTRE ATTENTION</a:t>
            </a:r>
          </a:p>
          <a:p>
            <a:pPr algn="ctr"/>
            <a:r>
              <a:rPr lang="fr-FR" sz="3600" b="1" dirty="0">
                <a:solidFill>
                  <a:schemeClr val="accent4">
                    <a:lumMod val="50000"/>
                  </a:schemeClr>
                </a:solidFill>
              </a:rPr>
              <a:t> QUESTIONS / REPONSES A  CONVENANCES</a:t>
            </a:r>
          </a:p>
        </p:txBody>
      </p:sp>
      <p:pic>
        <p:nvPicPr>
          <p:cNvPr id="6" name="Image 5" descr="Une image contenant vermine, Insecte à ailes membraneuses, Guêpe, Macrophotographie&#10;&#10;Le contenu généré par l’IA peut être incorrect.">
            <a:extLst>
              <a:ext uri="{FF2B5EF4-FFF2-40B4-BE49-F238E27FC236}">
                <a16:creationId xmlns:a16="http://schemas.microsoft.com/office/drawing/2014/main" id="{329F0C66-385D-D43B-38E7-849354EFBAE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546579" y="2861741"/>
            <a:ext cx="5374958" cy="3569539"/>
          </a:xfrm>
          <a:prstGeom prst="rect">
            <a:avLst/>
          </a:prstGeom>
        </p:spPr>
      </p:pic>
    </p:spTree>
    <p:extLst>
      <p:ext uri="{BB962C8B-B14F-4D97-AF65-F5344CB8AC3E}">
        <p14:creationId xmlns:p14="http://schemas.microsoft.com/office/powerpoint/2010/main" val="10333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210CB-FC4B-AC54-5A22-0054093E918B}"/>
              </a:ext>
            </a:extLst>
          </p:cNvPr>
          <p:cNvSpPr>
            <a:spLocks noGrp="1"/>
          </p:cNvSpPr>
          <p:nvPr>
            <p:ph type="title"/>
          </p:nvPr>
        </p:nvSpPr>
        <p:spPr>
          <a:xfrm>
            <a:off x="1051560" y="100874"/>
            <a:ext cx="9875520" cy="1356360"/>
          </a:xfrm>
          <a:noFill/>
        </p:spPr>
        <p:txBody>
          <a:bodyPr>
            <a:normAutofit/>
          </a:bodyPr>
          <a:lstStyle/>
          <a:p>
            <a:pPr algn="ctr"/>
            <a:r>
              <a:rPr lang="fr-FR" sz="8000" b="1" dirty="0">
                <a:solidFill>
                  <a:schemeClr val="accent4">
                    <a:lumMod val="50000"/>
                  </a:schemeClr>
                </a:solidFill>
                <a:latin typeface="Aharoni" panose="02010803020104030203" pitchFamily="2" charset="-79"/>
                <a:cs typeface="Aharoni" panose="02010803020104030203" pitchFamily="2" charset="-79"/>
              </a:rPr>
              <a:t>L’OBJECTIF</a:t>
            </a:r>
          </a:p>
        </p:txBody>
      </p:sp>
      <p:pic>
        <p:nvPicPr>
          <p:cNvPr id="5"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1BA3D2F2-2A2E-9B40-4F71-460D2BA0EAF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697339">
            <a:off x="10299248" y="-331838"/>
            <a:ext cx="2197894" cy="2081981"/>
          </a:xfrm>
          <a:prstGeom prst="rect">
            <a:avLst/>
          </a:prstGeom>
          <a:noFill/>
        </p:spPr>
      </p:pic>
      <p:pic>
        <p:nvPicPr>
          <p:cNvPr id="7" name="Image 6" descr="Une image contenant cercle, dessin humoristique, oiseau&#10;&#10;Le contenu généré par l’IA peut être incorrect.">
            <a:extLst>
              <a:ext uri="{FF2B5EF4-FFF2-40B4-BE49-F238E27FC236}">
                <a16:creationId xmlns:a16="http://schemas.microsoft.com/office/drawing/2014/main" id="{426A64A3-F823-B22A-0341-6DB8059C5C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35233">
            <a:off x="15240" y="0"/>
            <a:ext cx="1544320" cy="1558109"/>
          </a:xfrm>
          <a:prstGeom prst="rect">
            <a:avLst/>
          </a:prstGeom>
        </p:spPr>
      </p:pic>
      <p:sp>
        <p:nvSpPr>
          <p:cNvPr id="8" name="ZoneTexte 7">
            <a:extLst>
              <a:ext uri="{FF2B5EF4-FFF2-40B4-BE49-F238E27FC236}">
                <a16:creationId xmlns:a16="http://schemas.microsoft.com/office/drawing/2014/main" id="{FAFCA546-2B31-BA95-A096-CC84B56AEB92}"/>
              </a:ext>
            </a:extLst>
          </p:cNvPr>
          <p:cNvSpPr txBox="1"/>
          <p:nvPr/>
        </p:nvSpPr>
        <p:spPr>
          <a:xfrm>
            <a:off x="924560" y="1226211"/>
            <a:ext cx="10678160" cy="1938992"/>
          </a:xfrm>
          <a:prstGeom prst="rect">
            <a:avLst/>
          </a:prstGeom>
          <a:noFill/>
        </p:spPr>
        <p:txBody>
          <a:bodyPr wrap="square" rtlCol="0">
            <a:spAutoFit/>
          </a:bodyPr>
          <a:lstStyle/>
          <a:p>
            <a:pPr algn="ctr"/>
            <a:r>
              <a:rPr lang="fr-FR" sz="4000" b="1" dirty="0">
                <a:solidFill>
                  <a:schemeClr val="accent4">
                    <a:lumMod val="50000"/>
                  </a:schemeClr>
                </a:solidFill>
              </a:rPr>
              <a:t>A PARTIR D’OBSERVATIONS  ET DE RECOUPEMENTS DEFINIR LA POSITION PHYSIQUE D’UN NID DE FRELONS ASIATIQUE</a:t>
            </a:r>
          </a:p>
        </p:txBody>
      </p:sp>
      <p:pic>
        <p:nvPicPr>
          <p:cNvPr id="10" name="Image 9" descr="Une image contenant arbre, plein air, ciel, Brindille&#10;&#10;Le contenu généré par l’IA peut être incorrect.">
            <a:extLst>
              <a:ext uri="{FF2B5EF4-FFF2-40B4-BE49-F238E27FC236}">
                <a16:creationId xmlns:a16="http://schemas.microsoft.com/office/drawing/2014/main" id="{A8913B47-AEC2-0164-01A4-486F45A8B6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2316" y="3165203"/>
            <a:ext cx="4862648" cy="3241766"/>
          </a:xfrm>
          <a:prstGeom prst="rect">
            <a:avLst/>
          </a:prstGeom>
        </p:spPr>
      </p:pic>
      <p:sp>
        <p:nvSpPr>
          <p:cNvPr id="11" name="Rectangle 10">
            <a:extLst>
              <a:ext uri="{FF2B5EF4-FFF2-40B4-BE49-F238E27FC236}">
                <a16:creationId xmlns:a16="http://schemas.microsoft.com/office/drawing/2014/main" id="{FE36BB5C-CF5F-7E10-81CC-7EEC61676D34}"/>
              </a:ext>
            </a:extLst>
          </p:cNvPr>
          <p:cNvSpPr/>
          <p:nvPr/>
        </p:nvSpPr>
        <p:spPr>
          <a:xfrm>
            <a:off x="8694964" y="3570877"/>
            <a:ext cx="1141659" cy="2646878"/>
          </a:xfrm>
          <a:prstGeom prst="rect">
            <a:avLst/>
          </a:prstGeom>
          <a:noFill/>
        </p:spPr>
        <p:txBody>
          <a:bodyPr wrap="none" lIns="91440" tIns="45720" rIns="91440" bIns="45720">
            <a:spAutoFit/>
          </a:bodyPr>
          <a:lstStyle/>
          <a:p>
            <a:pPr algn="ctr"/>
            <a:r>
              <a:rPr lang="fr-FR" sz="1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
        <p:nvSpPr>
          <p:cNvPr id="12" name="Rectangle 11">
            <a:extLst>
              <a:ext uri="{FF2B5EF4-FFF2-40B4-BE49-F238E27FC236}">
                <a16:creationId xmlns:a16="http://schemas.microsoft.com/office/drawing/2014/main" id="{9CBA2CC7-7ED5-F84A-E80B-C51D585458BF}"/>
              </a:ext>
            </a:extLst>
          </p:cNvPr>
          <p:cNvSpPr/>
          <p:nvPr/>
        </p:nvSpPr>
        <p:spPr>
          <a:xfrm>
            <a:off x="1375325" y="3692797"/>
            <a:ext cx="2523448" cy="2646878"/>
          </a:xfrm>
          <a:prstGeom prst="rect">
            <a:avLst/>
          </a:prstGeom>
          <a:noFill/>
        </p:spPr>
        <p:txBody>
          <a:bodyPr wrap="none" lIns="91440" tIns="45720" rIns="91440" bIns="45720">
            <a:spAutoFit/>
          </a:bodyPr>
          <a:lstStyle/>
          <a:p>
            <a:pPr algn="ctr"/>
            <a:r>
              <a:rPr lang="fr-FR" sz="1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où</a:t>
            </a:r>
          </a:p>
        </p:txBody>
      </p:sp>
    </p:spTree>
    <p:extLst>
      <p:ext uri="{BB962C8B-B14F-4D97-AF65-F5344CB8AC3E}">
        <p14:creationId xmlns:p14="http://schemas.microsoft.com/office/powerpoint/2010/main" val="355293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4AC7C4-D5CE-4603-98D5-CCABE64C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4" name="Espace réservé du contenu 4" descr="Une image contenant invertébré, vermine, Insecte à ailes membraneuses, arthropode&#10;&#10;Le contenu généré par l’IA peut être incorrect.">
            <a:extLst>
              <a:ext uri="{FF2B5EF4-FFF2-40B4-BE49-F238E27FC236}">
                <a16:creationId xmlns:a16="http://schemas.microsoft.com/office/drawing/2014/main" id="{59569311-8CFD-F8B1-31CA-44E15B22E86E}"/>
              </a:ext>
            </a:extLst>
          </p:cNvPr>
          <p:cNvPicPr>
            <a:picLocks noChangeAspect="1"/>
          </p:cNvPicPr>
          <p:nvPr/>
        </p:nvPicPr>
        <p:blipFill>
          <a:blip r:embed="rId2" cstate="email">
            <a:extLst>
              <a:ext uri="{28A0092B-C50C-407E-A947-70E740481C1C}">
                <a14:useLocalDpi xmlns:a14="http://schemas.microsoft.com/office/drawing/2010/main"/>
              </a:ext>
            </a:extLst>
          </a:blip>
          <a:srcRect l="8977" r="1253" b="1"/>
          <a:stretch>
            <a:fillRect/>
          </a:stretch>
        </p:blipFill>
        <p:spPr>
          <a:xfrm rot="3183795">
            <a:off x="10404004" y="-154323"/>
            <a:ext cx="1930236" cy="2037283"/>
          </a:xfrm>
          <a:prstGeom prst="rect">
            <a:avLst/>
          </a:prstGeom>
          <a:noFill/>
        </p:spPr>
      </p:pic>
      <p:sp>
        <p:nvSpPr>
          <p:cNvPr id="12" name="Rectangle 11">
            <a:extLst>
              <a:ext uri="{FF2B5EF4-FFF2-40B4-BE49-F238E27FC236}">
                <a16:creationId xmlns:a16="http://schemas.microsoft.com/office/drawing/2014/main" id="{78CF0775-27C9-4D32-A833-64CE4537F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3" name="Espace réservé du contenu 12" descr="Une image contenant cercle, dessin humoristique, oiseau&#10;&#10;Le contenu généré par l’IA peut être incorrect.">
            <a:extLst>
              <a:ext uri="{FF2B5EF4-FFF2-40B4-BE49-F238E27FC236}">
                <a16:creationId xmlns:a16="http://schemas.microsoft.com/office/drawing/2014/main" id="{DCF3E11D-81DE-0351-9277-8D370B64D97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21048024">
            <a:off x="109571" y="22910"/>
            <a:ext cx="1476314" cy="1489495"/>
          </a:xfrm>
          <a:prstGeom prst="rect">
            <a:avLst/>
          </a:prstGeom>
        </p:spPr>
      </p:pic>
      <p:sp>
        <p:nvSpPr>
          <p:cNvPr id="14" name="ZoneTexte 13">
            <a:extLst>
              <a:ext uri="{FF2B5EF4-FFF2-40B4-BE49-F238E27FC236}">
                <a16:creationId xmlns:a16="http://schemas.microsoft.com/office/drawing/2014/main" id="{82B00271-813E-AD4E-FA65-56163D07BDD8}"/>
              </a:ext>
            </a:extLst>
          </p:cNvPr>
          <p:cNvSpPr txBox="1"/>
          <p:nvPr/>
        </p:nvSpPr>
        <p:spPr>
          <a:xfrm>
            <a:off x="670560" y="2001520"/>
            <a:ext cx="11003280" cy="4490720"/>
          </a:xfrm>
          <a:prstGeom prst="rect">
            <a:avLst/>
          </a:prstGeom>
          <a:noFill/>
          <a:ln>
            <a:solidFill>
              <a:schemeClr val="accent1"/>
            </a:solidFill>
          </a:ln>
        </p:spPr>
        <p:txBody>
          <a:bodyPr wrap="square" rtlCol="0">
            <a:spAutoFit/>
          </a:bodyPr>
          <a:lstStyle/>
          <a:p>
            <a:endParaRPr lang="fr-FR" dirty="0"/>
          </a:p>
        </p:txBody>
      </p:sp>
      <p:sp>
        <p:nvSpPr>
          <p:cNvPr id="15" name="Titre 1">
            <a:extLst>
              <a:ext uri="{FF2B5EF4-FFF2-40B4-BE49-F238E27FC236}">
                <a16:creationId xmlns:a16="http://schemas.microsoft.com/office/drawing/2014/main" id="{594B6E59-972E-5BD9-651D-FD3F0FF27B0E}"/>
              </a:ext>
            </a:extLst>
          </p:cNvPr>
          <p:cNvSpPr>
            <a:spLocks noGrp="1"/>
          </p:cNvSpPr>
          <p:nvPr>
            <p:ph type="title"/>
          </p:nvPr>
        </p:nvSpPr>
        <p:spPr>
          <a:xfrm>
            <a:off x="2063750" y="265113"/>
            <a:ext cx="8188325" cy="1355725"/>
          </a:xfrm>
        </p:spPr>
        <p:txBody>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PERIODE DE LA TRAQUE</a:t>
            </a:r>
          </a:p>
        </p:txBody>
      </p:sp>
      <p:sp>
        <p:nvSpPr>
          <p:cNvPr id="16" name="Espace réservé du contenu 2">
            <a:extLst>
              <a:ext uri="{FF2B5EF4-FFF2-40B4-BE49-F238E27FC236}">
                <a16:creationId xmlns:a16="http://schemas.microsoft.com/office/drawing/2014/main" id="{38070769-7958-E367-013C-2C21F60566A3}"/>
              </a:ext>
            </a:extLst>
          </p:cNvPr>
          <p:cNvSpPr txBox="1">
            <a:spLocks/>
          </p:cNvSpPr>
          <p:nvPr/>
        </p:nvSpPr>
        <p:spPr>
          <a:xfrm>
            <a:off x="668020" y="1494503"/>
            <a:ext cx="11003280" cy="4997737"/>
          </a:xfrm>
          <a:prstGeom prst="rect">
            <a:avLst/>
          </a:prstGeom>
        </p:spPr>
        <p:txBody>
          <a:bodyPr vert="horz" lIns="91440" tIns="45720" rIns="91440" bIns="45720" rtlCol="0">
            <a:normAutofit fontScale="70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fr-FR" sz="3200" b="1" dirty="0">
                <a:solidFill>
                  <a:schemeClr val="accent4">
                    <a:lumMod val="50000"/>
                  </a:schemeClr>
                </a:solidFill>
              </a:rPr>
              <a:t>La recherche des nids dit « secondaires » correspond à </a:t>
            </a:r>
            <a:r>
              <a:rPr lang="fr-FR" sz="4500" b="1" dirty="0">
                <a:solidFill>
                  <a:schemeClr val="accent4">
                    <a:lumMod val="50000"/>
                  </a:schemeClr>
                </a:solidFill>
              </a:rPr>
              <a:t>la phase 2 </a:t>
            </a:r>
            <a:r>
              <a:rPr lang="fr-FR" sz="3200" b="1" dirty="0">
                <a:solidFill>
                  <a:schemeClr val="accent4">
                    <a:lumMod val="50000"/>
                  </a:schemeClr>
                </a:solidFill>
              </a:rPr>
              <a:t>du cycle des frelons asiatiques.</a:t>
            </a:r>
          </a:p>
          <a:p>
            <a:pPr algn="just"/>
            <a:endParaRPr lang="fr-FR" b="1" dirty="0">
              <a:solidFill>
                <a:schemeClr val="accent4">
                  <a:lumMod val="50000"/>
                </a:schemeClr>
              </a:solidFill>
            </a:endParaRPr>
          </a:p>
          <a:p>
            <a:pPr algn="just"/>
            <a:r>
              <a:rPr lang="fr-FR" sz="5100" b="1" u="sng" dirty="0">
                <a:solidFill>
                  <a:schemeClr val="accent4">
                    <a:lumMod val="50000"/>
                  </a:schemeClr>
                </a:solidFill>
                <a:latin typeface="Aharoni" panose="02010803020104030203" pitchFamily="2" charset="-79"/>
                <a:cs typeface="Aharoni" panose="02010803020104030203" pitchFamily="2" charset="-79"/>
              </a:rPr>
              <a:t>Rappel : </a:t>
            </a:r>
          </a:p>
          <a:p>
            <a:pPr algn="just"/>
            <a:r>
              <a:rPr lang="fr-FR" sz="4000" b="1" u="sng" dirty="0">
                <a:solidFill>
                  <a:schemeClr val="accent4">
                    <a:lumMod val="50000"/>
                  </a:schemeClr>
                </a:solidFill>
              </a:rPr>
              <a:t>Phase 1  </a:t>
            </a:r>
            <a:r>
              <a:rPr lang="fr-FR" sz="4000" b="1" dirty="0">
                <a:solidFill>
                  <a:schemeClr val="accent4">
                    <a:lumMod val="50000"/>
                  </a:schemeClr>
                </a:solidFill>
              </a:rPr>
              <a:t>-  </a:t>
            </a:r>
            <a:r>
              <a:rPr lang="fr-FR" sz="3400" b="1" dirty="0">
                <a:solidFill>
                  <a:schemeClr val="accent4">
                    <a:lumMod val="50000"/>
                  </a:schemeClr>
                </a:solidFill>
              </a:rPr>
              <a:t>fin février à mi mai – Sortie d’hivernage des gynes ( femelles  fécondées de Frelons asiatiques- construction d’un nid primaire  - constitution d’une petite colonie d’ouvrières.  Migration pour fonder le nid secondaire.</a:t>
            </a:r>
            <a:endParaRPr lang="fr-FR" sz="4000" b="1" dirty="0">
              <a:solidFill>
                <a:schemeClr val="accent4">
                  <a:lumMod val="50000"/>
                </a:schemeClr>
              </a:solidFill>
            </a:endParaRPr>
          </a:p>
          <a:p>
            <a:pPr algn="just"/>
            <a:endParaRPr lang="fr-FR" b="1" dirty="0">
              <a:solidFill>
                <a:schemeClr val="accent4">
                  <a:lumMod val="50000"/>
                </a:schemeClr>
              </a:solidFill>
            </a:endParaRPr>
          </a:p>
          <a:p>
            <a:pPr algn="just"/>
            <a:r>
              <a:rPr lang="fr-FR" sz="3600" b="1" u="sng" dirty="0">
                <a:solidFill>
                  <a:schemeClr val="accent4">
                    <a:lumMod val="50000"/>
                  </a:schemeClr>
                </a:solidFill>
              </a:rPr>
              <a:t>Phase 2   </a:t>
            </a:r>
            <a:r>
              <a:rPr lang="fr-FR" sz="3600" b="1" dirty="0">
                <a:solidFill>
                  <a:schemeClr val="accent4">
                    <a:lumMod val="50000"/>
                  </a:schemeClr>
                </a:solidFill>
              </a:rPr>
              <a:t>-   Création des nids secondaires, Mi- mai – Juillet,. Courant septembre émergence de futures «reines  fondatrices» pour l’année suivante-  création de fortes colonies d’ouvrières ( entre 7 à 15 000 individus) et  courant septembre émergence des futures reines fondatrices  (entre 20 et 30)avec quelques mâles. Fin octobre ces reines une fois fécondées quittent le nid secondaire pour aller s’enterrer/  cacher pour hiverner pour réapparaitre à la  fin de l’hiver.</a:t>
            </a:r>
          </a:p>
        </p:txBody>
      </p:sp>
    </p:spTree>
    <p:extLst>
      <p:ext uri="{BB962C8B-B14F-4D97-AF65-F5344CB8AC3E}">
        <p14:creationId xmlns:p14="http://schemas.microsoft.com/office/powerpoint/2010/main" val="24467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EC6BB-0D3F-E7D1-0DC6-4EC829D25108}"/>
              </a:ext>
            </a:extLst>
          </p:cNvPr>
          <p:cNvSpPr>
            <a:spLocks noGrp="1"/>
          </p:cNvSpPr>
          <p:nvPr>
            <p:ph type="title"/>
          </p:nvPr>
        </p:nvSpPr>
        <p:spPr>
          <a:xfrm>
            <a:off x="1554480" y="60960"/>
            <a:ext cx="9479280" cy="1356360"/>
          </a:xfrm>
        </p:spPr>
        <p:txBody>
          <a:bodyPr>
            <a:normAutofit/>
          </a:bodyPr>
          <a:lstStyle/>
          <a:p>
            <a:pPr algn="ctr"/>
            <a:r>
              <a:rPr lang="fr-FR" sz="5400" b="1" dirty="0">
                <a:solidFill>
                  <a:schemeClr val="accent4">
                    <a:lumMod val="50000"/>
                  </a:schemeClr>
                </a:solidFill>
                <a:latin typeface="Aharoni" panose="02010803020104030203" pitchFamily="2" charset="-79"/>
                <a:cs typeface="Aharoni" panose="02010803020104030203" pitchFamily="2" charset="-79"/>
              </a:rPr>
              <a:t>LE BESOIN IMPERATIF</a:t>
            </a:r>
          </a:p>
        </p:txBody>
      </p:sp>
      <p:pic>
        <p:nvPicPr>
          <p:cNvPr id="5" name="Espace réservé du contenu 4" descr="Une image contenant cercle, dessin humoristique, oiseau&#10;&#10;Le contenu généré par l’IA peut être incorrect.">
            <a:extLst>
              <a:ext uri="{FF2B5EF4-FFF2-40B4-BE49-F238E27FC236}">
                <a16:creationId xmlns:a16="http://schemas.microsoft.com/office/drawing/2014/main" id="{F466BB1B-E84F-6BCB-971F-7F29D4C3770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0533388">
            <a:off x="27240" y="-19593"/>
            <a:ext cx="1623977" cy="1638477"/>
          </a:xfrm>
          <a:prstGeom prst="rect">
            <a:avLst/>
          </a:prstGeom>
        </p:spPr>
      </p:pic>
      <p:pic>
        <p:nvPicPr>
          <p:cNvPr id="7" name="Image 6" descr="Une image contenant invertébré, vermine, Insecte à ailes membraneuses, arthropode&#10;&#10;Le contenu généré par l’IA peut être incorrect.">
            <a:extLst>
              <a:ext uri="{FF2B5EF4-FFF2-40B4-BE49-F238E27FC236}">
                <a16:creationId xmlns:a16="http://schemas.microsoft.com/office/drawing/2014/main" id="{5463C877-DD22-654B-6A39-F73E1B8C2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60559">
            <a:off x="10665053" y="-248348"/>
            <a:ext cx="1811428" cy="1715896"/>
          </a:xfrm>
          <a:prstGeom prst="rect">
            <a:avLst/>
          </a:prstGeom>
        </p:spPr>
      </p:pic>
      <p:sp>
        <p:nvSpPr>
          <p:cNvPr id="8" name="ZoneTexte 7">
            <a:extLst>
              <a:ext uri="{FF2B5EF4-FFF2-40B4-BE49-F238E27FC236}">
                <a16:creationId xmlns:a16="http://schemas.microsoft.com/office/drawing/2014/main" id="{5C7BFFD3-B7CD-185D-77E9-7A2AFB98A26F}"/>
              </a:ext>
            </a:extLst>
          </p:cNvPr>
          <p:cNvSpPr txBox="1"/>
          <p:nvPr/>
        </p:nvSpPr>
        <p:spPr>
          <a:xfrm>
            <a:off x="142240" y="1737360"/>
            <a:ext cx="11968480" cy="4647426"/>
          </a:xfrm>
          <a:prstGeom prst="rect">
            <a:avLst/>
          </a:prstGeom>
          <a:noFill/>
        </p:spPr>
        <p:txBody>
          <a:bodyPr wrap="square" rtlCol="0">
            <a:spAutoFit/>
          </a:bodyPr>
          <a:lstStyle/>
          <a:p>
            <a:pPr algn="just"/>
            <a:r>
              <a:rPr lang="fr-FR" sz="2400" b="1" dirty="0">
                <a:solidFill>
                  <a:schemeClr val="accent4">
                    <a:lumMod val="50000"/>
                  </a:schemeClr>
                </a:solidFill>
              </a:rPr>
              <a:t>Dans un premier temps pour construire les structures du nid, les rayons en étage à l’intérieur, l’enveloppe  protectrice du nid,  le FA a besoin de </a:t>
            </a:r>
            <a:r>
              <a:rPr lang="fr-FR" sz="3200" b="1" u="sng" dirty="0">
                <a:solidFill>
                  <a:schemeClr val="accent4">
                    <a:lumMod val="50000"/>
                  </a:schemeClr>
                </a:solidFill>
              </a:rPr>
              <a:t>sucre,</a:t>
            </a:r>
            <a:r>
              <a:rPr lang="fr-FR" sz="2400" b="1" dirty="0">
                <a:solidFill>
                  <a:schemeClr val="accent4">
                    <a:lumMod val="50000"/>
                  </a:schemeClr>
                </a:solidFill>
              </a:rPr>
              <a:t> c’est le carburant essentiel qu’il va rechercher. C’est pourquoi on le piège à l’aide d’appâts sucrés,</a:t>
            </a:r>
          </a:p>
          <a:p>
            <a:pPr algn="just"/>
            <a:endParaRPr lang="fr-FR" sz="2400" b="1" dirty="0">
              <a:solidFill>
                <a:schemeClr val="accent4">
                  <a:lumMod val="50000"/>
                </a:schemeClr>
              </a:solidFill>
            </a:endParaRPr>
          </a:p>
          <a:p>
            <a:pPr algn="just"/>
            <a:r>
              <a:rPr lang="fr-FR" sz="2400" b="1" dirty="0">
                <a:solidFill>
                  <a:schemeClr val="accent4">
                    <a:lumMod val="50000"/>
                  </a:schemeClr>
                </a:solidFill>
              </a:rPr>
              <a:t>Le FA va donc faire des allers-retours  entre le nid en formation et la source d’apport en sucre. Quand les chambres sont construites, la Reine  FA fécondée va débuter sa ponte. Elle ne sortira pour ainsi dire plus  du nid. Les premières éclosions de nymphes vont alors générer quantité d’ouvrières qui, outre la recherche du sucre pour continuer à développer la colonie et faire grossir le nid, vont commencer à prédater les insectes des environs du nid pour apporter les « corps gras » des insectes et par facilité celui des  abeilles butineuses si un rucher est à portée, afin de nourrir les larves et assurer leur développement.</a:t>
            </a:r>
          </a:p>
        </p:txBody>
      </p:sp>
    </p:spTree>
    <p:extLst>
      <p:ext uri="{BB962C8B-B14F-4D97-AF65-F5344CB8AC3E}">
        <p14:creationId xmlns:p14="http://schemas.microsoft.com/office/powerpoint/2010/main" val="39328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4BBD-9A0F-A582-6ED4-530B37F8BF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455D0F-5BDF-2712-2DB0-C9A4D423B301}"/>
              </a:ext>
            </a:extLst>
          </p:cNvPr>
          <p:cNvSpPr>
            <a:spLocks noGrp="1"/>
          </p:cNvSpPr>
          <p:nvPr>
            <p:ph type="title"/>
          </p:nvPr>
        </p:nvSpPr>
        <p:spPr>
          <a:xfrm>
            <a:off x="1325880" y="0"/>
            <a:ext cx="9875520" cy="1356360"/>
          </a:xfrm>
        </p:spPr>
        <p:txBody>
          <a:bodyPr>
            <a:normAutofit/>
          </a:bodyPr>
          <a:lstStyle/>
          <a:p>
            <a:pPr algn="ctr"/>
            <a:r>
              <a:rPr lang="fr-FR" sz="4800" b="1" dirty="0">
                <a:solidFill>
                  <a:schemeClr val="accent4">
                    <a:lumMod val="50000"/>
                  </a:schemeClr>
                </a:solidFill>
              </a:rPr>
              <a:t>La période cible de tous les dangers</a:t>
            </a:r>
          </a:p>
        </p:txBody>
      </p:sp>
      <p:pic>
        <p:nvPicPr>
          <p:cNvPr id="5" name="Espace réservé du contenu 4" descr="Une image contenant cercle, dessin humoristique, oiseau&#10;&#10;Le contenu généré par l’IA peut être incorrect.">
            <a:extLst>
              <a:ext uri="{FF2B5EF4-FFF2-40B4-BE49-F238E27FC236}">
                <a16:creationId xmlns:a16="http://schemas.microsoft.com/office/drawing/2014/main" id="{119E4B88-C13D-3782-5744-31A22C8C1F4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0533388">
            <a:off x="27240" y="-19593"/>
            <a:ext cx="1623977" cy="1638477"/>
          </a:xfrm>
          <a:prstGeom prst="rect">
            <a:avLst/>
          </a:prstGeom>
        </p:spPr>
      </p:pic>
      <p:pic>
        <p:nvPicPr>
          <p:cNvPr id="7" name="Image 6" descr="Une image contenant invertébré, vermine, Insecte à ailes membraneuses, arthropode&#10;&#10;Le contenu généré par l’IA peut être incorrect.">
            <a:extLst>
              <a:ext uri="{FF2B5EF4-FFF2-40B4-BE49-F238E27FC236}">
                <a16:creationId xmlns:a16="http://schemas.microsoft.com/office/drawing/2014/main" id="{BF84052F-F24A-D33F-80C9-52B399EF68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60559">
            <a:off x="10665053" y="-248348"/>
            <a:ext cx="1811428" cy="1715896"/>
          </a:xfrm>
          <a:prstGeom prst="rect">
            <a:avLst/>
          </a:prstGeom>
        </p:spPr>
      </p:pic>
      <p:pic>
        <p:nvPicPr>
          <p:cNvPr id="19" name="Image 18" descr="Une image contenant nid de guêpes, arbre, ciel, plein air&#10;&#10;Le contenu généré par l’IA peut être incorrect.">
            <a:extLst>
              <a:ext uri="{FF2B5EF4-FFF2-40B4-BE49-F238E27FC236}">
                <a16:creationId xmlns:a16="http://schemas.microsoft.com/office/drawing/2014/main" id="{20618FE0-129A-6865-BD52-5A4447C4344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3280" y="2364226"/>
            <a:ext cx="4501146" cy="4548904"/>
          </a:xfrm>
          <a:prstGeom prst="rect">
            <a:avLst/>
          </a:prstGeom>
        </p:spPr>
      </p:pic>
      <p:sp>
        <p:nvSpPr>
          <p:cNvPr id="3" name="ZoneTexte 2">
            <a:extLst>
              <a:ext uri="{FF2B5EF4-FFF2-40B4-BE49-F238E27FC236}">
                <a16:creationId xmlns:a16="http://schemas.microsoft.com/office/drawing/2014/main" id="{EE68CE14-1A69-3DDA-F90E-EFCE3D232162}"/>
              </a:ext>
            </a:extLst>
          </p:cNvPr>
          <p:cNvSpPr txBox="1"/>
          <p:nvPr/>
        </p:nvSpPr>
        <p:spPr>
          <a:xfrm>
            <a:off x="655320" y="1539026"/>
            <a:ext cx="11216640" cy="892552"/>
          </a:xfrm>
          <a:prstGeom prst="rect">
            <a:avLst/>
          </a:prstGeom>
          <a:noFill/>
        </p:spPr>
        <p:txBody>
          <a:bodyPr wrap="square" rtlCol="0">
            <a:spAutoFit/>
          </a:bodyPr>
          <a:lstStyle/>
          <a:p>
            <a:r>
              <a:rPr lang="fr-FR" sz="2400" b="1" dirty="0">
                <a:solidFill>
                  <a:schemeClr val="accent4">
                    <a:lumMod val="50000"/>
                  </a:schemeClr>
                </a:solidFill>
                <a:latin typeface="Aharoni" panose="02010803020104030203" pitchFamily="2" charset="-79"/>
                <a:cs typeface="Aharoni" panose="02010803020104030203" pitchFamily="2" charset="-79"/>
              </a:rPr>
              <a:t>Mi juin – jusqu’aux première gelées d’octobre ou novembre les FA vont être très actifs et les colonies vont grossir de </a:t>
            </a:r>
            <a:r>
              <a:rPr lang="fr-FR" sz="2800" b="1" dirty="0">
                <a:solidFill>
                  <a:schemeClr val="accent4">
                    <a:lumMod val="50000"/>
                  </a:schemeClr>
                </a:solidFill>
                <a:latin typeface="Aharoni" panose="02010803020104030203" pitchFamily="2" charset="-79"/>
                <a:cs typeface="Aharoni" panose="02010803020104030203" pitchFamily="2" charset="-79"/>
              </a:rPr>
              <a:t>façon importante.</a:t>
            </a:r>
            <a:endParaRPr lang="fr-FR" sz="2400" b="1" dirty="0">
              <a:solidFill>
                <a:schemeClr val="accent4">
                  <a:lumMod val="50000"/>
                </a:schemeClr>
              </a:solidFill>
              <a:latin typeface="Aharoni" panose="02010803020104030203" pitchFamily="2" charset="-79"/>
              <a:cs typeface="Aharoni" panose="02010803020104030203" pitchFamily="2" charset="-79"/>
            </a:endParaRPr>
          </a:p>
        </p:txBody>
      </p:sp>
      <p:pic>
        <p:nvPicPr>
          <p:cNvPr id="6" name="Image 5" descr="Une image contenant arbre, nid, plein air, ciel&#10;&#10;Le contenu généré par l’IA peut être incorrect.">
            <a:extLst>
              <a:ext uri="{FF2B5EF4-FFF2-40B4-BE49-F238E27FC236}">
                <a16:creationId xmlns:a16="http://schemas.microsoft.com/office/drawing/2014/main" id="{7C329B94-96CA-826F-F68D-4C4FEB2F6E39}"/>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66128" y="2524390"/>
            <a:ext cx="3813777" cy="2860333"/>
          </a:xfrm>
          <a:prstGeom prst="rect">
            <a:avLst/>
          </a:prstGeom>
        </p:spPr>
      </p:pic>
      <p:sp>
        <p:nvSpPr>
          <p:cNvPr id="8" name="ZoneTexte 7">
            <a:extLst>
              <a:ext uri="{FF2B5EF4-FFF2-40B4-BE49-F238E27FC236}">
                <a16:creationId xmlns:a16="http://schemas.microsoft.com/office/drawing/2014/main" id="{1FB8D079-62D4-ACD4-DEA6-E6D47FCC31FB}"/>
              </a:ext>
            </a:extLst>
          </p:cNvPr>
          <p:cNvSpPr txBox="1"/>
          <p:nvPr/>
        </p:nvSpPr>
        <p:spPr>
          <a:xfrm>
            <a:off x="1524000" y="7005942"/>
            <a:ext cx="2769000" cy="369332"/>
          </a:xfrm>
          <a:prstGeom prst="rect">
            <a:avLst/>
          </a:prstGeom>
          <a:noFill/>
        </p:spPr>
        <p:txBody>
          <a:bodyPr wrap="square" rtlCol="0">
            <a:spAutoFit/>
          </a:bodyPr>
          <a:lstStyle/>
          <a:p>
            <a:r>
              <a:rPr lang="fr-FR" sz="900">
                <a:hlinkClick r:id="rId6" tooltip="https://www.flickr.com/photos/jac31/5218734640/"/>
              </a:rPr>
              <a:t>Cette photo</a:t>
            </a:r>
            <a:r>
              <a:rPr lang="fr-FR" sz="900"/>
              <a:t> par Auteur inconnu est soumise à la licence </a:t>
            </a:r>
            <a:r>
              <a:rPr lang="fr-FR" sz="900">
                <a:hlinkClick r:id="rId7" tooltip="https://creativecommons.org/licenses/by-nc-nd/3.0/"/>
              </a:rPr>
              <a:t>CC BY-NC-ND</a:t>
            </a:r>
            <a:endParaRPr lang="fr-FR" sz="900"/>
          </a:p>
        </p:txBody>
      </p:sp>
      <p:pic>
        <p:nvPicPr>
          <p:cNvPr id="12" name="Image 11">
            <a:extLst>
              <a:ext uri="{FF2B5EF4-FFF2-40B4-BE49-F238E27FC236}">
                <a16:creationId xmlns:a16="http://schemas.microsoft.com/office/drawing/2014/main" id="{9631C017-599C-8154-A5BC-53BBCB8B623E}"/>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5919750" y="3863220"/>
            <a:ext cx="342030" cy="342030"/>
          </a:xfrm>
          <a:prstGeom prst="rect">
            <a:avLst/>
          </a:prstGeom>
        </p:spPr>
      </p:pic>
      <p:pic>
        <p:nvPicPr>
          <p:cNvPr id="14" name="Image 13" descr="Une image contenant nid de guêpes, arbre, plein air, nid&#10;&#10;Le contenu généré par l’IA peut être incorrect.">
            <a:extLst>
              <a:ext uri="{FF2B5EF4-FFF2-40B4-BE49-F238E27FC236}">
                <a16:creationId xmlns:a16="http://schemas.microsoft.com/office/drawing/2014/main" id="{45D5C39E-5972-2660-16F9-F46F6C31F245}"/>
              </a:ext>
            </a:extLst>
          </p:cNvPr>
          <p:cNvPicPr>
            <a:picLocks noChangeAspect="1"/>
          </p:cNvPicPr>
          <p:nvPr/>
        </p:nvPicPr>
        <p:blipFill>
          <a:blip r:embed="rId10" cstate="email">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211843" y="2431578"/>
            <a:ext cx="4865956" cy="3064982"/>
          </a:xfrm>
          <a:prstGeom prst="rect">
            <a:avLst/>
          </a:prstGeom>
        </p:spPr>
      </p:pic>
      <p:sp>
        <p:nvSpPr>
          <p:cNvPr id="15" name="ZoneTexte 14">
            <a:extLst>
              <a:ext uri="{FF2B5EF4-FFF2-40B4-BE49-F238E27FC236}">
                <a16:creationId xmlns:a16="http://schemas.microsoft.com/office/drawing/2014/main" id="{278F3652-63E8-56F1-D189-3B311C532C57}"/>
              </a:ext>
            </a:extLst>
          </p:cNvPr>
          <p:cNvSpPr txBox="1"/>
          <p:nvPr/>
        </p:nvSpPr>
        <p:spPr>
          <a:xfrm>
            <a:off x="1669200" y="7098754"/>
            <a:ext cx="2953600" cy="369332"/>
          </a:xfrm>
          <a:prstGeom prst="rect">
            <a:avLst/>
          </a:prstGeom>
          <a:noFill/>
        </p:spPr>
        <p:txBody>
          <a:bodyPr wrap="square" rtlCol="0">
            <a:spAutoFit/>
          </a:bodyPr>
          <a:lstStyle/>
          <a:p>
            <a:r>
              <a:rPr lang="fr-FR" sz="900">
                <a:hlinkClick r:id="rId11" tooltip="https://www.flickr.com/photos/93385899@N02/30732734506"/>
              </a:rPr>
              <a:t>Cette photo</a:t>
            </a:r>
            <a:r>
              <a:rPr lang="fr-FR" sz="900"/>
              <a:t> par Auteur inconnu est soumise à la licence </a:t>
            </a:r>
            <a:r>
              <a:rPr lang="fr-FR" sz="900">
                <a:hlinkClick r:id="rId12" tooltip="https://creativecommons.org/licenses/by-nc/3.0/"/>
              </a:rPr>
              <a:t>CC BY-NC</a:t>
            </a:r>
            <a:endParaRPr lang="fr-FR" sz="900"/>
          </a:p>
        </p:txBody>
      </p:sp>
    </p:spTree>
    <p:extLst>
      <p:ext uri="{BB962C8B-B14F-4D97-AF65-F5344CB8AC3E}">
        <p14:creationId xmlns:p14="http://schemas.microsoft.com/office/powerpoint/2010/main" val="145972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A87EF-8D6E-101A-F27A-E47F94AD80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611E56-BC77-D163-05BA-65C03CD04A76}"/>
              </a:ext>
            </a:extLst>
          </p:cNvPr>
          <p:cNvSpPr>
            <a:spLocks noGrp="1"/>
          </p:cNvSpPr>
          <p:nvPr>
            <p:ph type="title"/>
          </p:nvPr>
        </p:nvSpPr>
        <p:spPr>
          <a:xfrm>
            <a:off x="1518920" y="121465"/>
            <a:ext cx="9403080" cy="1356360"/>
          </a:xfrm>
        </p:spPr>
        <p:txBody>
          <a:bodyPr>
            <a:normAutofit/>
          </a:bodyPr>
          <a:lstStyle/>
          <a:p>
            <a:pPr algn="ctr"/>
            <a:r>
              <a:rPr lang="fr-FR" sz="6000" b="1" dirty="0">
                <a:solidFill>
                  <a:schemeClr val="accent4">
                    <a:lumMod val="50000"/>
                  </a:schemeClr>
                </a:solidFill>
                <a:latin typeface="Aharoni" panose="02010803020104030203" pitchFamily="2" charset="-79"/>
                <a:cs typeface="Aharoni" panose="02010803020104030203" pitchFamily="2" charset="-79"/>
              </a:rPr>
              <a:t>RAYONNEMENT DU FA</a:t>
            </a:r>
          </a:p>
        </p:txBody>
      </p:sp>
      <p:pic>
        <p:nvPicPr>
          <p:cNvPr id="5" name="Espace réservé du contenu 4" descr="Une image contenant cercle, dessin humoristique, oiseau&#10;&#10;Le contenu généré par l’IA peut être incorrect.">
            <a:extLst>
              <a:ext uri="{FF2B5EF4-FFF2-40B4-BE49-F238E27FC236}">
                <a16:creationId xmlns:a16="http://schemas.microsoft.com/office/drawing/2014/main" id="{BB208CA1-79B5-68F9-6B5B-1F003497E4F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0533388">
            <a:off x="27240" y="-19593"/>
            <a:ext cx="1623977" cy="1638477"/>
          </a:xfrm>
          <a:prstGeom prst="rect">
            <a:avLst/>
          </a:prstGeom>
        </p:spPr>
      </p:pic>
      <p:pic>
        <p:nvPicPr>
          <p:cNvPr id="7" name="Image 6" descr="Une image contenant invertébré, vermine, Insecte à ailes membraneuses, arthropode&#10;&#10;Le contenu généré par l’IA peut être incorrect.">
            <a:extLst>
              <a:ext uri="{FF2B5EF4-FFF2-40B4-BE49-F238E27FC236}">
                <a16:creationId xmlns:a16="http://schemas.microsoft.com/office/drawing/2014/main" id="{6667F2A0-43D2-80A9-6314-992F0BC01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60559">
            <a:off x="10665053" y="-248348"/>
            <a:ext cx="1811428" cy="1715896"/>
          </a:xfrm>
          <a:prstGeom prst="rect">
            <a:avLst/>
          </a:prstGeom>
        </p:spPr>
      </p:pic>
      <p:grpSp>
        <p:nvGrpSpPr>
          <p:cNvPr id="11" name="Groupe 10">
            <a:extLst>
              <a:ext uri="{FF2B5EF4-FFF2-40B4-BE49-F238E27FC236}">
                <a16:creationId xmlns:a16="http://schemas.microsoft.com/office/drawing/2014/main" id="{87613054-B392-7DDB-0412-4C92F5EF84BB}"/>
              </a:ext>
            </a:extLst>
          </p:cNvPr>
          <p:cNvGrpSpPr/>
          <p:nvPr/>
        </p:nvGrpSpPr>
        <p:grpSpPr>
          <a:xfrm>
            <a:off x="3573780" y="1984494"/>
            <a:ext cx="4277360" cy="4277360"/>
            <a:chOff x="4081780" y="1996440"/>
            <a:chExt cx="4277360" cy="4277360"/>
          </a:xfrm>
        </p:grpSpPr>
        <p:sp>
          <p:nvSpPr>
            <p:cNvPr id="10" name="Ellipse 9">
              <a:extLst>
                <a:ext uri="{FF2B5EF4-FFF2-40B4-BE49-F238E27FC236}">
                  <a16:creationId xmlns:a16="http://schemas.microsoft.com/office/drawing/2014/main" id="{D9ECA146-96CD-CE31-B74B-40C43C1B1B8E}"/>
                </a:ext>
              </a:extLst>
            </p:cNvPr>
            <p:cNvSpPr/>
            <p:nvPr/>
          </p:nvSpPr>
          <p:spPr>
            <a:xfrm>
              <a:off x="4081780" y="1996440"/>
              <a:ext cx="4277360" cy="4277360"/>
            </a:xfrm>
            <a:prstGeom prst="ellipse">
              <a:avLst/>
            </a:prstGeom>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arbre, ciel, plein air, nid de guêpes&#10;&#10;Le contenu généré par l’IA peut être incorrect.">
              <a:extLst>
                <a:ext uri="{FF2B5EF4-FFF2-40B4-BE49-F238E27FC236}">
                  <a16:creationId xmlns:a16="http://schemas.microsoft.com/office/drawing/2014/main" id="{0EA7FE77-47AB-0DC1-A355-0BBC5A7BFC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5512" y="3234882"/>
              <a:ext cx="1409897" cy="1800476"/>
            </a:xfrm>
            <a:prstGeom prst="rect">
              <a:avLst/>
            </a:prstGeom>
          </p:spPr>
        </p:pic>
      </p:grpSp>
      <p:cxnSp>
        <p:nvCxnSpPr>
          <p:cNvPr id="13" name="Connecteur droit avec flèche 12">
            <a:extLst>
              <a:ext uri="{FF2B5EF4-FFF2-40B4-BE49-F238E27FC236}">
                <a16:creationId xmlns:a16="http://schemas.microsoft.com/office/drawing/2014/main" id="{09AD545E-816C-0F18-3DE0-9B4E0A12B40E}"/>
              </a:ext>
            </a:extLst>
          </p:cNvPr>
          <p:cNvCxnSpPr/>
          <p:nvPr/>
        </p:nvCxnSpPr>
        <p:spPr>
          <a:xfrm flipH="1">
            <a:off x="3573780" y="4281745"/>
            <a:ext cx="2138680" cy="0"/>
          </a:xfrm>
          <a:prstGeom prst="straightConnector1">
            <a:avLst/>
          </a:prstGeom>
          <a:ln w="571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4" name="ZoneTexte 13">
            <a:extLst>
              <a:ext uri="{FF2B5EF4-FFF2-40B4-BE49-F238E27FC236}">
                <a16:creationId xmlns:a16="http://schemas.microsoft.com/office/drawing/2014/main" id="{0ACFA83D-8CBB-7F1F-939A-A05165960370}"/>
              </a:ext>
            </a:extLst>
          </p:cNvPr>
          <p:cNvSpPr txBox="1"/>
          <p:nvPr/>
        </p:nvSpPr>
        <p:spPr>
          <a:xfrm>
            <a:off x="419513" y="3629878"/>
            <a:ext cx="4277360" cy="523220"/>
          </a:xfrm>
          <a:prstGeom prst="rect">
            <a:avLst/>
          </a:prstGeom>
          <a:noFill/>
        </p:spPr>
        <p:txBody>
          <a:bodyPr wrap="square" rtlCol="0">
            <a:spAutoFit/>
          </a:bodyPr>
          <a:lstStyle/>
          <a:p>
            <a:r>
              <a:rPr lang="fr-FR" sz="2800" b="1" dirty="0">
                <a:solidFill>
                  <a:schemeClr val="accent4">
                    <a:lumMod val="50000"/>
                  </a:schemeClr>
                </a:solidFill>
                <a:latin typeface="Aharoni" panose="02010803020104030203" pitchFamily="2" charset="-79"/>
                <a:cs typeface="Aharoni" panose="02010803020104030203" pitchFamily="2" charset="-79"/>
              </a:rPr>
              <a:t>Rayon entre 300 et 500 m</a:t>
            </a:r>
          </a:p>
        </p:txBody>
      </p:sp>
      <p:sp>
        <p:nvSpPr>
          <p:cNvPr id="15" name="ZoneTexte 14">
            <a:extLst>
              <a:ext uri="{FF2B5EF4-FFF2-40B4-BE49-F238E27FC236}">
                <a16:creationId xmlns:a16="http://schemas.microsoft.com/office/drawing/2014/main" id="{EF187F39-8652-BC71-982B-84DA8638BA6A}"/>
              </a:ext>
            </a:extLst>
          </p:cNvPr>
          <p:cNvSpPr txBox="1"/>
          <p:nvPr/>
        </p:nvSpPr>
        <p:spPr>
          <a:xfrm>
            <a:off x="7701280" y="1727200"/>
            <a:ext cx="4277360" cy="4093428"/>
          </a:xfrm>
          <a:prstGeom prst="rect">
            <a:avLst/>
          </a:prstGeom>
          <a:noFill/>
        </p:spPr>
        <p:txBody>
          <a:bodyPr wrap="square" rtlCol="0">
            <a:spAutoFit/>
          </a:bodyPr>
          <a:lstStyle/>
          <a:p>
            <a:pPr algn="ctr"/>
            <a:r>
              <a:rPr lang="fr-FR" sz="3200" b="1" dirty="0">
                <a:solidFill>
                  <a:schemeClr val="accent4">
                    <a:lumMod val="50000"/>
                  </a:schemeClr>
                </a:solidFill>
              </a:rPr>
              <a:t>Vitesse en vol d’un FA :</a:t>
            </a:r>
          </a:p>
          <a:p>
            <a:pPr algn="ctr"/>
            <a:r>
              <a:rPr lang="fr-FR" sz="3200" b="1" dirty="0">
                <a:solidFill>
                  <a:schemeClr val="accent4">
                    <a:lumMod val="50000"/>
                  </a:schemeClr>
                </a:solidFill>
              </a:rPr>
              <a:t>20 km/h ou 5,55 m/s</a:t>
            </a:r>
          </a:p>
          <a:p>
            <a:pPr algn="ctr"/>
            <a:endParaRPr lang="fr-FR" sz="3200" b="1" dirty="0"/>
          </a:p>
          <a:p>
            <a:pPr algn="ctr"/>
            <a:r>
              <a:rPr lang="fr-FR" sz="3200" b="1" dirty="0">
                <a:solidFill>
                  <a:schemeClr val="accent4">
                    <a:lumMod val="50000"/>
                  </a:schemeClr>
                </a:solidFill>
              </a:rPr>
              <a:t>Soit entre 54 sec et 1mn 30 sec</a:t>
            </a:r>
          </a:p>
          <a:p>
            <a:pPr algn="ctr"/>
            <a:endParaRPr lang="fr-FR" sz="3200" b="1" dirty="0">
              <a:solidFill>
                <a:schemeClr val="accent4">
                  <a:lumMod val="50000"/>
                </a:schemeClr>
              </a:solidFill>
            </a:endParaRPr>
          </a:p>
          <a:p>
            <a:pPr algn="ctr"/>
            <a:r>
              <a:rPr lang="fr-FR" sz="3200" b="1" dirty="0">
                <a:solidFill>
                  <a:schemeClr val="accent4">
                    <a:lumMod val="50000"/>
                  </a:schemeClr>
                </a:solidFill>
              </a:rPr>
              <a:t>1 A&amp;R fait environ</a:t>
            </a:r>
          </a:p>
          <a:p>
            <a:pPr algn="ctr"/>
            <a:r>
              <a:rPr lang="fr-FR" sz="3200" b="1" dirty="0">
                <a:solidFill>
                  <a:schemeClr val="accent4">
                    <a:lumMod val="50000"/>
                  </a:schemeClr>
                </a:solidFill>
              </a:rPr>
              <a:t> </a:t>
            </a:r>
            <a:r>
              <a:rPr lang="fr-FR" sz="3600" b="1" dirty="0">
                <a:solidFill>
                  <a:schemeClr val="accent4">
                    <a:lumMod val="50000"/>
                  </a:schemeClr>
                </a:solidFill>
              </a:rPr>
              <a:t>2</a:t>
            </a:r>
            <a:r>
              <a:rPr lang="fr-FR" sz="3200" b="1" dirty="0">
                <a:solidFill>
                  <a:schemeClr val="accent4">
                    <a:lumMod val="50000"/>
                  </a:schemeClr>
                </a:solidFill>
              </a:rPr>
              <a:t> à 3 mn</a:t>
            </a:r>
          </a:p>
        </p:txBody>
      </p:sp>
    </p:spTree>
    <p:extLst>
      <p:ext uri="{BB962C8B-B14F-4D97-AF65-F5344CB8AC3E}">
        <p14:creationId xmlns:p14="http://schemas.microsoft.com/office/powerpoint/2010/main" val="308274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4056-40C5-EC2A-6F94-5AECCC1162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240562-2679-399D-09AF-3CB72665059A}"/>
              </a:ext>
            </a:extLst>
          </p:cNvPr>
          <p:cNvSpPr>
            <a:spLocks noGrp="1"/>
          </p:cNvSpPr>
          <p:nvPr>
            <p:ph type="title"/>
          </p:nvPr>
        </p:nvSpPr>
        <p:spPr>
          <a:xfrm>
            <a:off x="1595120" y="20320"/>
            <a:ext cx="9469120" cy="2214880"/>
          </a:xfrm>
        </p:spPr>
        <p:txBody>
          <a:bodyPr>
            <a:normAutofit/>
          </a:bodyPr>
          <a:lstStyle/>
          <a:p>
            <a:pPr algn="ctr"/>
            <a:r>
              <a:rPr lang="fr-FR" b="1" dirty="0">
                <a:solidFill>
                  <a:schemeClr val="accent4">
                    <a:lumMod val="50000"/>
                  </a:schemeClr>
                </a:solidFill>
                <a:latin typeface="Aharoni" panose="02010803020104030203" pitchFamily="2" charset="-79"/>
                <a:cs typeface="Aharoni" panose="02010803020104030203" pitchFamily="2" charset="-79"/>
              </a:rPr>
              <a:t>Comment définir la position  du Nid ? </a:t>
            </a:r>
            <a:br>
              <a:rPr lang="fr-FR" b="1" dirty="0">
                <a:solidFill>
                  <a:schemeClr val="accent4">
                    <a:lumMod val="50000"/>
                  </a:schemeClr>
                </a:solidFill>
                <a:latin typeface="Aharoni" panose="02010803020104030203" pitchFamily="2" charset="-79"/>
                <a:cs typeface="Aharoni" panose="02010803020104030203" pitchFamily="2" charset="-79"/>
              </a:rPr>
            </a:br>
            <a:r>
              <a:rPr lang="fr-FR" b="1" dirty="0">
                <a:solidFill>
                  <a:schemeClr val="accent4">
                    <a:lumMod val="50000"/>
                  </a:schemeClr>
                </a:solidFill>
                <a:latin typeface="Aharoni" panose="02010803020104030203" pitchFamily="2" charset="-79"/>
                <a:cs typeface="Aharoni" panose="02010803020104030203" pitchFamily="2" charset="-79"/>
              </a:rPr>
              <a:t>la procédure dit  du « POT »</a:t>
            </a:r>
          </a:p>
        </p:txBody>
      </p:sp>
      <p:pic>
        <p:nvPicPr>
          <p:cNvPr id="5" name="Espace réservé du contenu 4" descr="Une image contenant cercle, dessin humoristique, oiseau&#10;&#10;Le contenu généré par l’IA peut être incorrect.">
            <a:extLst>
              <a:ext uri="{FF2B5EF4-FFF2-40B4-BE49-F238E27FC236}">
                <a16:creationId xmlns:a16="http://schemas.microsoft.com/office/drawing/2014/main" id="{52290698-920F-C981-5B5D-6EF9151255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0533388">
            <a:off x="27240" y="-19593"/>
            <a:ext cx="1623977" cy="1638477"/>
          </a:xfrm>
          <a:prstGeom prst="rect">
            <a:avLst/>
          </a:prstGeom>
        </p:spPr>
      </p:pic>
      <p:pic>
        <p:nvPicPr>
          <p:cNvPr id="7" name="Image 6" descr="Une image contenant invertébré, vermine, Insecte à ailes membraneuses, arthropode&#10;&#10;Le contenu généré par l’IA peut être incorrect.">
            <a:extLst>
              <a:ext uri="{FF2B5EF4-FFF2-40B4-BE49-F238E27FC236}">
                <a16:creationId xmlns:a16="http://schemas.microsoft.com/office/drawing/2014/main" id="{15CE7752-CA93-72AB-7291-91AD20057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60559">
            <a:off x="10665053" y="-248348"/>
            <a:ext cx="1811428" cy="1715896"/>
          </a:xfrm>
          <a:prstGeom prst="rect">
            <a:avLst/>
          </a:prstGeom>
        </p:spPr>
      </p:pic>
      <p:sp>
        <p:nvSpPr>
          <p:cNvPr id="3" name="ZoneTexte 2">
            <a:extLst>
              <a:ext uri="{FF2B5EF4-FFF2-40B4-BE49-F238E27FC236}">
                <a16:creationId xmlns:a16="http://schemas.microsoft.com/office/drawing/2014/main" id="{DC24E027-7CCF-EF7C-75A3-57D14A0E4F86}"/>
              </a:ext>
            </a:extLst>
          </p:cNvPr>
          <p:cNvSpPr txBox="1"/>
          <p:nvPr/>
        </p:nvSpPr>
        <p:spPr>
          <a:xfrm>
            <a:off x="0" y="2235200"/>
            <a:ext cx="12039600" cy="4447371"/>
          </a:xfrm>
          <a:prstGeom prst="rect">
            <a:avLst/>
          </a:prstGeom>
          <a:noFill/>
        </p:spPr>
        <p:txBody>
          <a:bodyPr wrap="square" rtlCol="0">
            <a:spAutoFit/>
          </a:bodyPr>
          <a:lstStyle/>
          <a:p>
            <a:r>
              <a:rPr lang="fr-FR" sz="2800" b="1" dirty="0">
                <a:solidFill>
                  <a:schemeClr val="accent4">
                    <a:lumMod val="50000"/>
                  </a:schemeClr>
                </a:solidFill>
              </a:rPr>
              <a:t>Elle consiste à observer le manège d’un frelon asiatique entre un lieu d’appât sucré et son nid,.</a:t>
            </a:r>
          </a:p>
          <a:p>
            <a:pPr marL="285750" indent="-285750">
              <a:buFont typeface="Arial" panose="020B0604020202020204" pitchFamily="34" charset="0"/>
              <a:buChar char="•"/>
            </a:pPr>
            <a:r>
              <a:rPr lang="fr-FR" sz="2400" b="1" dirty="0">
                <a:solidFill>
                  <a:schemeClr val="accent4">
                    <a:lumMod val="50000"/>
                  </a:schemeClr>
                </a:solidFill>
              </a:rPr>
              <a:t>On veillera à « marquer » un FA  présent sur un POT d’appât très sucré ouvert et ventilé. (</a:t>
            </a:r>
            <a:r>
              <a:rPr lang="fr-FR" sz="2400" b="1" i="1" dirty="0">
                <a:solidFill>
                  <a:schemeClr val="accent4">
                    <a:lumMod val="50000"/>
                  </a:schemeClr>
                </a:solidFill>
              </a:rPr>
              <a:t>Voir la procédure de marquage plus loin ..)</a:t>
            </a:r>
          </a:p>
          <a:p>
            <a:pPr marL="285750" indent="-285750">
              <a:buFont typeface="Arial" panose="020B0604020202020204" pitchFamily="34" charset="0"/>
              <a:buChar char="•"/>
            </a:pPr>
            <a:r>
              <a:rPr lang="fr-FR" sz="2400" b="1" dirty="0">
                <a:solidFill>
                  <a:schemeClr val="accent4">
                    <a:lumMod val="50000"/>
                  </a:schemeClr>
                </a:solidFill>
              </a:rPr>
              <a:t>On observera sa direction de départ du pot appât dit axe de retour au nid ou axe de fuite</a:t>
            </a:r>
          </a:p>
          <a:p>
            <a:pPr marL="285750" indent="-285750">
              <a:buFont typeface="Arial" panose="020B0604020202020204" pitchFamily="34" charset="0"/>
              <a:buChar char="•"/>
            </a:pPr>
            <a:r>
              <a:rPr lang="fr-FR" sz="2400" b="1" dirty="0">
                <a:solidFill>
                  <a:schemeClr val="accent4">
                    <a:lumMod val="50000"/>
                  </a:schemeClr>
                </a:solidFill>
              </a:rPr>
              <a:t>On prendra un top horaire à son départ du POT.</a:t>
            </a:r>
          </a:p>
          <a:p>
            <a:pPr marL="285750" indent="-285750">
              <a:buFont typeface="Arial" panose="020B0604020202020204" pitchFamily="34" charset="0"/>
              <a:buChar char="•"/>
            </a:pPr>
            <a:r>
              <a:rPr lang="fr-FR" sz="2400" b="1" dirty="0">
                <a:solidFill>
                  <a:schemeClr val="accent4">
                    <a:lumMod val="50000"/>
                  </a:schemeClr>
                </a:solidFill>
              </a:rPr>
              <a:t>On attend son retour et on note le top horaire de son arrivée sur le pot.</a:t>
            </a:r>
          </a:p>
          <a:p>
            <a:pPr marL="285750" indent="-285750">
              <a:buFont typeface="Arial" panose="020B0604020202020204" pitchFamily="34" charset="0"/>
              <a:buChar char="•"/>
            </a:pPr>
            <a:r>
              <a:rPr lang="fr-FR" sz="2400" b="1" dirty="0">
                <a:solidFill>
                  <a:schemeClr val="accent4">
                    <a:lumMod val="50000"/>
                  </a:schemeClr>
                </a:solidFill>
              </a:rPr>
              <a:t>On vérifie le timing sur deux ou trois allers et retours.</a:t>
            </a:r>
          </a:p>
          <a:p>
            <a:pPr marL="285750" indent="-285750">
              <a:buFont typeface="Arial" panose="020B0604020202020204" pitchFamily="34" charset="0"/>
              <a:buChar char="•"/>
            </a:pPr>
            <a:endParaRPr lang="fr-FR" sz="1100" b="1" dirty="0">
              <a:solidFill>
                <a:schemeClr val="accent4">
                  <a:lumMod val="50000"/>
                </a:schemeClr>
              </a:solidFill>
            </a:endParaRPr>
          </a:p>
          <a:p>
            <a:r>
              <a:rPr lang="fr-FR" sz="2400" b="1" dirty="0">
                <a:solidFill>
                  <a:schemeClr val="accent4">
                    <a:lumMod val="50000"/>
                  </a:schemeClr>
                </a:solidFill>
              </a:rPr>
              <a:t>Cette première partie de la procédure donne deux indications.</a:t>
            </a:r>
          </a:p>
          <a:p>
            <a:pPr marL="342900" indent="-342900">
              <a:buFont typeface="Arial" panose="020B0604020202020204" pitchFamily="34" charset="0"/>
              <a:buChar char="•"/>
            </a:pPr>
            <a:r>
              <a:rPr lang="fr-FR" sz="2400" b="1" u="sng" dirty="0">
                <a:solidFill>
                  <a:schemeClr val="accent4">
                    <a:lumMod val="50000"/>
                  </a:schemeClr>
                </a:solidFill>
              </a:rPr>
              <a:t>L’ axe de fuite (Orientation) </a:t>
            </a:r>
          </a:p>
          <a:p>
            <a:pPr marL="342900" indent="-342900">
              <a:buFont typeface="Arial" panose="020B0604020202020204" pitchFamily="34" charset="0"/>
              <a:buChar char="•"/>
            </a:pPr>
            <a:r>
              <a:rPr lang="fr-FR" sz="2400" b="1" u="sng" dirty="0">
                <a:solidFill>
                  <a:schemeClr val="accent4">
                    <a:lumMod val="50000"/>
                  </a:schemeClr>
                </a:solidFill>
              </a:rPr>
              <a:t>Le temps de vol aller et retour</a:t>
            </a:r>
            <a:endParaRPr lang="fr-FR" b="1" u="sng" dirty="0">
              <a:solidFill>
                <a:schemeClr val="accent4">
                  <a:lumMod val="50000"/>
                </a:schemeClr>
              </a:solidFill>
            </a:endParaRPr>
          </a:p>
        </p:txBody>
      </p:sp>
    </p:spTree>
    <p:extLst>
      <p:ext uri="{BB962C8B-B14F-4D97-AF65-F5344CB8AC3E}">
        <p14:creationId xmlns:p14="http://schemas.microsoft.com/office/powerpoint/2010/main" val="4264150741"/>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TM03457444[[fn=Base]]</Template>
  <TotalTime>1130</TotalTime>
  <Words>4208</Words>
  <Application>Microsoft Office PowerPoint</Application>
  <PresentationFormat>Grand écran</PresentationFormat>
  <Paragraphs>303</Paragraphs>
  <Slides>34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Aharoni</vt:lpstr>
      <vt:lpstr>Aptos</vt:lpstr>
      <vt:lpstr>Aptos Black</vt:lpstr>
      <vt:lpstr>Arial</vt:lpstr>
      <vt:lpstr>Corbel</vt:lpstr>
      <vt:lpstr>Base</vt:lpstr>
      <vt:lpstr>5-TRAQUE DES NIDS DE FRELONS ASIATIQUES SELON LA TECHNIQUE DIT DU « POT »</vt:lpstr>
      <vt:lpstr>Présentation PowerPoint</vt:lpstr>
      <vt:lpstr>Si  on en est là c’est que l’on aura loupé la campagne de printemps ou disons que certains nids primaires nous auront échappé ou que l’on n’aura pas assez piégé les reines fondatrices en sortie d’hivernage</vt:lpstr>
      <vt:lpstr>L’OBJECTIF</vt:lpstr>
      <vt:lpstr>PERIODE DE LA TRAQUE</vt:lpstr>
      <vt:lpstr>LE BESOIN IMPERATIF</vt:lpstr>
      <vt:lpstr>La période cible de tous les dangers</vt:lpstr>
      <vt:lpstr>RAYONNEMENT DU FA</vt:lpstr>
      <vt:lpstr>Comment définir la position  du Nid ?  la procédure dit  du « POT »</vt:lpstr>
      <vt:lpstr> 1er calcul de la distance approximative du nid</vt:lpstr>
      <vt:lpstr> TABLE DE CALCUL  DE LA DISTANCE EN FONCTION DU TEMPS DE VOL D’UN A &amp; R DE  FA entre le POT et le Nid</vt:lpstr>
      <vt:lpstr>Première estimation de la position du nid.</vt:lpstr>
      <vt:lpstr>Procédure solo</vt:lpstr>
      <vt:lpstr>Seul on peut faire 1 à 2 axes par jour</vt:lpstr>
      <vt:lpstr>Fiche de relevés des temps de vol  et axe de fuite du FA marqué</vt:lpstr>
      <vt:lpstr>Procédure en équipe.</vt:lpstr>
      <vt:lpstr>Echec par prédation.</vt:lpstr>
      <vt:lpstr>Les outils de la traque</vt:lpstr>
      <vt:lpstr>LE POT  « APPÂT »</vt:lpstr>
      <vt:lpstr>LA CAPTURE &amp; LE MARQUAGE</vt:lpstr>
      <vt:lpstr>DEPLACEMENT DU POT</vt:lpstr>
      <vt:lpstr>RAPPROCHEMENT</vt:lpstr>
      <vt:lpstr>ON DEPLACE LE POT</vt:lpstr>
      <vt:lpstr>LA VICTOIRE</vt:lpstr>
      <vt:lpstr>DESTRUCTION</vt:lpstr>
      <vt:lpstr>Les éléments à indiquer</vt:lpstr>
      <vt:lpstr>FICHE DE RELEVES  POSITION NID</vt:lpstr>
      <vt:lpstr>DEMANDE D’INTERVENTION</vt:lpstr>
      <vt:lpstr>COMBIEN CELA COUTE ?</vt:lpstr>
      <vt:lpstr>LES COÛTS (INDICATIFS) </vt:lpstr>
      <vt:lpstr>AUTRES  MOYENS DE TRAQUE</vt:lpstr>
      <vt:lpstr>La détection thermique</vt:lpstr>
      <vt:lpstr>Conclusions</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BIELLE</dc:creator>
  <cp:lastModifiedBy>MARC BIELLE</cp:lastModifiedBy>
  <cp:revision>3</cp:revision>
  <dcterms:created xsi:type="dcterms:W3CDTF">2026-02-21T19:53:26Z</dcterms:created>
  <dcterms:modified xsi:type="dcterms:W3CDTF">2026-04-12T21:01:33Z</dcterms:modified>
</cp:coreProperties>
</file>