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3" r:id="rId20"/>
    <p:sldId id="274"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7B764-A662-457A-869B-EEDDCD5CB71E}" v="30" dt="2026-03-23T10:52:45.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BIELLE" userId="8fd6e4a85bbef0dd" providerId="LiveId" clId="{5A02F2E2-113D-4845-8533-CC98AACF8BDE}"/>
    <pc:docChg chg="modSld">
      <pc:chgData name="MARC BIELLE" userId="8fd6e4a85bbef0dd" providerId="LiveId" clId="{5A02F2E2-113D-4845-8533-CC98AACF8BDE}" dt="2026-03-23T14:23:49.741" v="0" actId="20577"/>
      <pc:docMkLst>
        <pc:docMk/>
      </pc:docMkLst>
      <pc:sldChg chg="modSp mod">
        <pc:chgData name="MARC BIELLE" userId="8fd6e4a85bbef0dd" providerId="LiveId" clId="{5A02F2E2-113D-4845-8533-CC98AACF8BDE}" dt="2026-03-23T14:23:49.741" v="0" actId="20577"/>
        <pc:sldMkLst>
          <pc:docMk/>
          <pc:sldMk cId="2140946897" sldId="256"/>
        </pc:sldMkLst>
        <pc:spChg chg="mod">
          <ac:chgData name="MARC BIELLE" userId="8fd6e4a85bbef0dd" providerId="LiveId" clId="{5A02F2E2-113D-4845-8533-CC98AACF8BDE}" dt="2026-03-23T14:23:49.741" v="0" actId="20577"/>
          <ac:spMkLst>
            <pc:docMk/>
            <pc:sldMk cId="2140946897" sldId="256"/>
            <ac:spMk id="2" creationId="{592D4108-16E6-623C-4866-7198A3F9BE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3/23/2026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3/23/2026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sanmartin/33283876513/"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geograph.org.uk/photo/4171869"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breathtaking-blog.blogspot.com/2016/11/the-asian-hornet-and-nest.html" TargetMode="External"/><Relationship Id="rId5" Type="http://schemas.openxmlformats.org/officeDocument/2006/relationships/image" Target="../media/image17.jpeg"/><Relationship Id="rId10" Type="http://schemas.openxmlformats.org/officeDocument/2006/relationships/hyperlink" Target="https://inaca.me/2016/03/23/des-ruches-pour-la-montagne-et-une-petite-death-star/" TargetMode="External"/><Relationship Id="rId4" Type="http://schemas.openxmlformats.org/officeDocument/2006/relationships/hyperlink" Target="https://www.flickr.com/photos/pittou2/30732734506/" TargetMode="External"/><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_qF2QakZvR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ulturacientifica.com/evento/2016/1/12/la-avispa-asiatica/"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freepngimg.com/png/65053-emoticon-play-google-angry-emojiworld-sadness-emoji"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penclipart.org/detail/22412"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D4108-16E6-623C-4866-7198A3F9BE7D}"/>
              </a:ext>
            </a:extLst>
          </p:cNvPr>
          <p:cNvSpPr>
            <a:spLocks noGrp="1"/>
          </p:cNvSpPr>
          <p:nvPr>
            <p:ph type="ctrTitle"/>
          </p:nvPr>
        </p:nvSpPr>
        <p:spPr>
          <a:xfrm>
            <a:off x="1436380" y="1612491"/>
            <a:ext cx="8676222" cy="3200400"/>
          </a:xfrm>
        </p:spPr>
        <p:txBody>
          <a:bodyPr/>
          <a:lstStyle/>
          <a:p>
            <a:r>
              <a:rPr lang="fr-FR" b="1"/>
              <a:t>2-LA </a:t>
            </a:r>
            <a:r>
              <a:rPr lang="fr-FR" b="1" dirty="0"/>
              <a:t>BIOLOGIE ET CYCLE DE  - VIE DU FRELON ASIATIQUE</a:t>
            </a:r>
          </a:p>
        </p:txBody>
      </p:sp>
    </p:spTree>
    <p:extLst>
      <p:ext uri="{BB962C8B-B14F-4D97-AF65-F5344CB8AC3E}">
        <p14:creationId xmlns:p14="http://schemas.microsoft.com/office/powerpoint/2010/main" val="214094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45AAE2-7476-A000-5A38-92078119133D}"/>
              </a:ext>
            </a:extLst>
          </p:cNvPr>
          <p:cNvSpPr>
            <a:spLocks noGrp="1"/>
          </p:cNvSpPr>
          <p:nvPr>
            <p:ph type="title"/>
          </p:nvPr>
        </p:nvSpPr>
        <p:spPr>
          <a:xfrm>
            <a:off x="590806" y="707923"/>
            <a:ext cx="3027464" cy="1905000"/>
          </a:xfrm>
        </p:spPr>
        <p:txBody>
          <a:bodyPr>
            <a:normAutofit fontScale="90000"/>
          </a:bodyPr>
          <a:lstStyle/>
          <a:p>
            <a:pPr algn="ctr"/>
            <a:r>
              <a:rPr lang="fr-FR" sz="4000" b="1" dirty="0"/>
              <a:t>Pas de confusion possible</a:t>
            </a:r>
          </a:p>
        </p:txBody>
      </p:sp>
      <p:pic>
        <p:nvPicPr>
          <p:cNvPr id="5" name="Image 4" descr="Une image contenant invertébré, vermine, arthropode, texte&#10;&#10;Le contenu généré par l’IA peut être incorrect.">
            <a:extLst>
              <a:ext uri="{FF2B5EF4-FFF2-40B4-BE49-F238E27FC236}">
                <a16:creationId xmlns:a16="http://schemas.microsoft.com/office/drawing/2014/main" id="{90AB4E12-4EF8-F0AC-3082-6F7D194C6A42}"/>
              </a:ext>
            </a:extLst>
          </p:cNvPr>
          <p:cNvPicPr>
            <a:picLocks noChangeAspect="1"/>
          </p:cNvPicPr>
          <p:nvPr/>
        </p:nvPicPr>
        <p:blipFill>
          <a:blip r:embed="rId2"/>
          <a:stretch>
            <a:fillRect/>
          </a:stretch>
        </p:blipFill>
        <p:spPr>
          <a:xfrm>
            <a:off x="4295523" y="30628"/>
            <a:ext cx="6419769" cy="6827372"/>
          </a:xfrm>
          <a:prstGeom prst="rect">
            <a:avLst/>
          </a:prstGeom>
        </p:spPr>
      </p:pic>
      <p:sp>
        <p:nvSpPr>
          <p:cNvPr id="6" name="ZoneTexte 5">
            <a:extLst>
              <a:ext uri="{FF2B5EF4-FFF2-40B4-BE49-F238E27FC236}">
                <a16:creationId xmlns:a16="http://schemas.microsoft.com/office/drawing/2014/main" id="{C681F90B-08B5-9AA3-C6CF-BBF494CD6A72}"/>
              </a:ext>
            </a:extLst>
          </p:cNvPr>
          <p:cNvSpPr txBox="1"/>
          <p:nvPr/>
        </p:nvSpPr>
        <p:spPr>
          <a:xfrm>
            <a:off x="167148" y="3444314"/>
            <a:ext cx="3824749" cy="2308324"/>
          </a:xfrm>
          <a:prstGeom prst="rect">
            <a:avLst/>
          </a:prstGeom>
          <a:noFill/>
        </p:spPr>
        <p:txBody>
          <a:bodyPr wrap="square" rtlCol="0">
            <a:spAutoFit/>
          </a:bodyPr>
          <a:lstStyle/>
          <a:p>
            <a:pPr algn="ctr"/>
            <a:r>
              <a:rPr lang="fr-FR" sz="2400" b="1" dirty="0"/>
              <a:t>A savoir aussi que :</a:t>
            </a:r>
          </a:p>
          <a:p>
            <a:pPr algn="ctr"/>
            <a:endParaRPr lang="fr-FR" sz="2400" b="1" dirty="0"/>
          </a:p>
          <a:p>
            <a:pPr algn="ctr"/>
            <a:r>
              <a:rPr lang="fr-FR" sz="2400" b="1" dirty="0"/>
              <a:t>Le FA ne vole pas la nuit</a:t>
            </a:r>
          </a:p>
          <a:p>
            <a:pPr algn="ctr"/>
            <a:endParaRPr lang="fr-FR" sz="2400" b="1" dirty="0"/>
          </a:p>
          <a:p>
            <a:pPr algn="ctr"/>
            <a:endParaRPr lang="fr-FR" sz="2400" b="1" dirty="0"/>
          </a:p>
          <a:p>
            <a:pPr algn="ctr"/>
            <a:r>
              <a:rPr lang="fr-FR" sz="2400" b="1" dirty="0"/>
              <a:t>Le FE vole la nuit</a:t>
            </a:r>
          </a:p>
        </p:txBody>
      </p:sp>
    </p:spTree>
    <p:extLst>
      <p:ext uri="{BB962C8B-B14F-4D97-AF65-F5344CB8AC3E}">
        <p14:creationId xmlns:p14="http://schemas.microsoft.com/office/powerpoint/2010/main" val="13202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ircle(in)">
                                      <p:cBhvr>
                                        <p:cTn id="10" dur="2000"/>
                                        <p:tgtEl>
                                          <p:spTgt spid="6">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circle(in)">
                                      <p:cBhvr>
                                        <p:cTn id="13" dur="20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15C52-9135-08C5-76BA-83D76B50BA49}"/>
              </a:ext>
            </a:extLst>
          </p:cNvPr>
          <p:cNvSpPr>
            <a:spLocks noGrp="1"/>
          </p:cNvSpPr>
          <p:nvPr>
            <p:ph type="title"/>
          </p:nvPr>
        </p:nvSpPr>
        <p:spPr>
          <a:xfrm>
            <a:off x="1641985" y="35643"/>
            <a:ext cx="9562741" cy="721442"/>
          </a:xfrm>
        </p:spPr>
        <p:txBody>
          <a:bodyPr>
            <a:normAutofit/>
          </a:bodyPr>
          <a:lstStyle/>
          <a:p>
            <a:pPr algn="ctr"/>
            <a:r>
              <a:rPr lang="fr-FR" sz="3600" b="1" dirty="0"/>
              <a:t>La vraie menace</a:t>
            </a:r>
          </a:p>
        </p:txBody>
      </p:sp>
      <p:pic>
        <p:nvPicPr>
          <p:cNvPr id="4" name="Espace réservé du contenu 3">
            <a:extLst>
              <a:ext uri="{FF2B5EF4-FFF2-40B4-BE49-F238E27FC236}">
                <a16:creationId xmlns:a16="http://schemas.microsoft.com/office/drawing/2014/main" id="{1CB2147E-0041-9A64-76BD-F277AE3EE1C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87019" y="1042219"/>
            <a:ext cx="10104521" cy="5697340"/>
          </a:xfrm>
          <a:prstGeom prst="rect">
            <a:avLst/>
          </a:prstGeom>
        </p:spPr>
      </p:pic>
    </p:spTree>
    <p:extLst>
      <p:ext uri="{BB962C8B-B14F-4D97-AF65-F5344CB8AC3E}">
        <p14:creationId xmlns:p14="http://schemas.microsoft.com/office/powerpoint/2010/main" val="17082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1CDF2-BF16-8A8E-74B2-CC0EE993194B}"/>
              </a:ext>
            </a:extLst>
          </p:cNvPr>
          <p:cNvSpPr>
            <a:spLocks noGrp="1"/>
          </p:cNvSpPr>
          <p:nvPr>
            <p:ph type="title"/>
          </p:nvPr>
        </p:nvSpPr>
        <p:spPr>
          <a:xfrm>
            <a:off x="1052923" y="117986"/>
            <a:ext cx="9905998" cy="855407"/>
          </a:xfrm>
        </p:spPr>
        <p:txBody>
          <a:bodyPr>
            <a:normAutofit/>
          </a:bodyPr>
          <a:lstStyle/>
          <a:p>
            <a:pPr algn="ctr"/>
            <a:r>
              <a:rPr lang="fr-FR" sz="4400" b="1" dirty="0"/>
              <a:t>Le début du commencement !</a:t>
            </a:r>
          </a:p>
        </p:txBody>
      </p:sp>
      <p:pic>
        <p:nvPicPr>
          <p:cNvPr id="4" name="Image 3">
            <a:extLst>
              <a:ext uri="{FF2B5EF4-FFF2-40B4-BE49-F238E27FC236}">
                <a16:creationId xmlns:a16="http://schemas.microsoft.com/office/drawing/2014/main" id="{4649EC99-EC42-FD36-761F-018BBC8535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1657" y="884903"/>
            <a:ext cx="8328685" cy="5973097"/>
          </a:xfrm>
          <a:prstGeom prst="rect">
            <a:avLst/>
          </a:prstGeom>
        </p:spPr>
      </p:pic>
    </p:spTree>
    <p:extLst>
      <p:ext uri="{BB962C8B-B14F-4D97-AF65-F5344CB8AC3E}">
        <p14:creationId xmlns:p14="http://schemas.microsoft.com/office/powerpoint/2010/main" val="2848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13286-E37A-3592-D44E-D154C68AC75A}"/>
              </a:ext>
            </a:extLst>
          </p:cNvPr>
          <p:cNvSpPr>
            <a:spLocks noGrp="1"/>
          </p:cNvSpPr>
          <p:nvPr>
            <p:ph type="title"/>
          </p:nvPr>
        </p:nvSpPr>
        <p:spPr>
          <a:xfrm>
            <a:off x="137652" y="114301"/>
            <a:ext cx="12054348" cy="662448"/>
          </a:xfrm>
        </p:spPr>
        <p:txBody>
          <a:bodyPr>
            <a:normAutofit fontScale="90000"/>
          </a:bodyPr>
          <a:lstStyle/>
          <a:p>
            <a:pPr algn="ctr"/>
            <a:r>
              <a:rPr lang="fr-FR" b="1" dirty="0"/>
              <a:t>Pour bien comprendre, le cycle annuel du FA pas a pas </a:t>
            </a:r>
          </a:p>
        </p:txBody>
      </p:sp>
      <p:sp>
        <p:nvSpPr>
          <p:cNvPr id="3" name="Espace réservé du contenu 2">
            <a:extLst>
              <a:ext uri="{FF2B5EF4-FFF2-40B4-BE49-F238E27FC236}">
                <a16:creationId xmlns:a16="http://schemas.microsoft.com/office/drawing/2014/main" id="{E860CC5B-E7E9-7C06-9F30-42D8F6BC2179}"/>
              </a:ext>
            </a:extLst>
          </p:cNvPr>
          <p:cNvSpPr>
            <a:spLocks noGrp="1"/>
          </p:cNvSpPr>
          <p:nvPr>
            <p:ph idx="1"/>
          </p:nvPr>
        </p:nvSpPr>
        <p:spPr>
          <a:xfrm>
            <a:off x="256074" y="1389812"/>
            <a:ext cx="11817503" cy="1236408"/>
          </a:xfrm>
        </p:spPr>
        <p:txBody>
          <a:bodyPr>
            <a:normAutofit fontScale="92500" lnSpcReduction="10000"/>
          </a:bodyPr>
          <a:lstStyle/>
          <a:p>
            <a:pPr marL="0" indent="0">
              <a:buNone/>
            </a:pPr>
            <a:r>
              <a:rPr lang="fr-FR" sz="3200" b="1" dirty="0">
                <a:solidFill>
                  <a:srgbClr val="FFFF00"/>
                </a:solidFill>
              </a:rPr>
              <a:t>Janvier / février  </a:t>
            </a:r>
            <a:r>
              <a:rPr lang="fr-FR" sz="2400" b="1" dirty="0"/>
              <a:t>Les reines fondatrices ( </a:t>
            </a:r>
            <a:r>
              <a:rPr lang="fr-FR" sz="2400" b="1" dirty="0" err="1"/>
              <a:t>Gynes</a:t>
            </a:r>
            <a:r>
              <a:rPr lang="fr-FR" sz="2400" b="1" dirty="0"/>
              <a:t>) fécondées à l’automne et qui auront survécu à l’ Hiver réapparaissent et entament un nouveau cycle.</a:t>
            </a:r>
          </a:p>
          <a:p>
            <a:pPr marL="0" indent="0" algn="ctr">
              <a:buNone/>
            </a:pPr>
            <a:r>
              <a:rPr lang="fr-FR" b="1" dirty="0">
                <a:solidFill>
                  <a:srgbClr val="FFFF00"/>
                </a:solidFill>
              </a:rPr>
              <a:t>Résilience, le FA résiste dans son hivernage à des températures négatives jusqu’à -15°</a:t>
            </a:r>
          </a:p>
        </p:txBody>
      </p:sp>
      <p:sp>
        <p:nvSpPr>
          <p:cNvPr id="5" name="Espace réservé du contenu 2">
            <a:extLst>
              <a:ext uri="{FF2B5EF4-FFF2-40B4-BE49-F238E27FC236}">
                <a16:creationId xmlns:a16="http://schemas.microsoft.com/office/drawing/2014/main" id="{7B6BD120-783A-E95E-09C7-149082D285B7}"/>
              </a:ext>
            </a:extLst>
          </p:cNvPr>
          <p:cNvSpPr txBox="1">
            <a:spLocks/>
          </p:cNvSpPr>
          <p:nvPr/>
        </p:nvSpPr>
        <p:spPr>
          <a:xfrm>
            <a:off x="137652" y="3035711"/>
            <a:ext cx="4748981" cy="3168443"/>
          </a:xfrm>
          <a:prstGeom prst="rect">
            <a:avLst/>
          </a:prstGeom>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just">
              <a:buFont typeface="Arial"/>
              <a:buNone/>
            </a:pPr>
            <a:r>
              <a:rPr lang="fr-FR" sz="3200" b="1" dirty="0">
                <a:solidFill>
                  <a:srgbClr val="FFFF00"/>
                </a:solidFill>
              </a:rPr>
              <a:t>Mars / Avril </a:t>
            </a:r>
            <a:r>
              <a:rPr lang="fr-FR" sz="2400" b="1" dirty="0"/>
              <a:t>La reine fondatrice seule construit un petit nid dit nid primaire de  15 à 20 cm de diamètre dans un endroit abrité des intempéries. (</a:t>
            </a:r>
            <a:r>
              <a:rPr lang="fr-FR" b="1" i="1" dirty="0"/>
              <a:t>volige débordement de toit, cabanon, grenier</a:t>
            </a:r>
            <a:r>
              <a:rPr lang="fr-FR" sz="1800" b="1" i="1" dirty="0"/>
              <a:t>,  </a:t>
            </a:r>
            <a:r>
              <a:rPr lang="fr-FR" b="1" i="1" dirty="0"/>
              <a:t>sous un  chariot agricole</a:t>
            </a:r>
            <a:r>
              <a:rPr lang="fr-FR" sz="1800" b="1" i="1" dirty="0"/>
              <a:t>,  un </a:t>
            </a:r>
            <a:r>
              <a:rPr lang="fr-FR" sz="1800" b="1" i="1" dirty="0" err="1"/>
              <a:t>abri-bus</a:t>
            </a:r>
            <a:r>
              <a:rPr lang="fr-FR" sz="1800" b="1" i="1" dirty="0"/>
              <a:t>, , ruchette vide, , tronc d’arbre creux, etc..)</a:t>
            </a:r>
          </a:p>
          <a:p>
            <a:pPr marL="0" indent="0">
              <a:buFont typeface="Arial"/>
              <a:buNone/>
            </a:pPr>
            <a:r>
              <a:rPr lang="fr-FR" sz="2100" b="1" dirty="0">
                <a:solidFill>
                  <a:schemeClr val="tx1"/>
                </a:solidFill>
              </a:rPr>
              <a:t> de la taille d’une orange à un gros pamplemousse il n’a qu’une ouverture en dessous et Il contient quelques cellules qui donneront les premières ouvrières.</a:t>
            </a:r>
            <a:endParaRPr lang="fr-FR" sz="2400" b="1" dirty="0">
              <a:solidFill>
                <a:schemeClr val="tx1"/>
              </a:solidFill>
            </a:endParaRPr>
          </a:p>
        </p:txBody>
      </p:sp>
      <p:pic>
        <p:nvPicPr>
          <p:cNvPr id="6" name="Image 5">
            <a:extLst>
              <a:ext uri="{FF2B5EF4-FFF2-40B4-BE49-F238E27FC236}">
                <a16:creationId xmlns:a16="http://schemas.microsoft.com/office/drawing/2014/main" id="{0DBB64E1-A22C-9DA5-B915-633EA99FF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9528" y="2762717"/>
            <a:ext cx="7312472" cy="4095283"/>
          </a:xfrm>
          <a:prstGeom prst="rect">
            <a:avLst/>
          </a:prstGeom>
        </p:spPr>
      </p:pic>
    </p:spTree>
    <p:extLst>
      <p:ext uri="{BB962C8B-B14F-4D97-AF65-F5344CB8AC3E}">
        <p14:creationId xmlns:p14="http://schemas.microsoft.com/office/powerpoint/2010/main" val="37066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oiseau, nid de guêpes, abeille, insecte&#10;&#10;Le contenu généré par l’IA peut être incorrect.">
            <a:extLst>
              <a:ext uri="{FF2B5EF4-FFF2-40B4-BE49-F238E27FC236}">
                <a16:creationId xmlns:a16="http://schemas.microsoft.com/office/drawing/2014/main" id="{000471C5-EC3D-3993-6D3E-1958D693C0AD}"/>
              </a:ext>
            </a:extLst>
          </p:cNvPr>
          <p:cNvPicPr>
            <a:picLocks noChangeAspect="1"/>
          </p:cNvPicPr>
          <p:nvPr/>
        </p:nvPicPr>
        <p:blipFill>
          <a:blip r:embed="rId2"/>
          <a:stretch>
            <a:fillRect/>
          </a:stretch>
        </p:blipFill>
        <p:spPr>
          <a:xfrm>
            <a:off x="2029271" y="146363"/>
            <a:ext cx="8619064" cy="6215108"/>
          </a:xfrm>
          <a:prstGeom prst="rect">
            <a:avLst/>
          </a:prstGeom>
        </p:spPr>
      </p:pic>
    </p:spTree>
    <p:extLst>
      <p:ext uri="{BB962C8B-B14F-4D97-AF65-F5344CB8AC3E}">
        <p14:creationId xmlns:p14="http://schemas.microsoft.com/office/powerpoint/2010/main" val="32724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A6BFA-722E-41FA-9F99-433EF0D4A76D}"/>
              </a:ext>
            </a:extLst>
          </p:cNvPr>
          <p:cNvSpPr>
            <a:spLocks noGrp="1"/>
          </p:cNvSpPr>
          <p:nvPr>
            <p:ph type="title"/>
          </p:nvPr>
        </p:nvSpPr>
        <p:spPr>
          <a:xfrm>
            <a:off x="1141413" y="0"/>
            <a:ext cx="9905998" cy="747252"/>
          </a:xfrm>
        </p:spPr>
        <p:txBody>
          <a:bodyPr/>
          <a:lstStyle/>
          <a:p>
            <a:pPr algn="ctr"/>
            <a:r>
              <a:rPr lang="fr-FR" b="1" dirty="0"/>
              <a:t>On est à la fin du printemps</a:t>
            </a:r>
          </a:p>
        </p:txBody>
      </p:sp>
      <p:sp>
        <p:nvSpPr>
          <p:cNvPr id="9" name="Espace réservé du contenu 2">
            <a:extLst>
              <a:ext uri="{FF2B5EF4-FFF2-40B4-BE49-F238E27FC236}">
                <a16:creationId xmlns:a16="http://schemas.microsoft.com/office/drawing/2014/main" id="{06D8882F-FFAB-6950-96DE-731F2B8393EB}"/>
              </a:ext>
            </a:extLst>
          </p:cNvPr>
          <p:cNvSpPr>
            <a:spLocks noGrp="1"/>
          </p:cNvSpPr>
          <p:nvPr>
            <p:ph idx="1"/>
          </p:nvPr>
        </p:nvSpPr>
        <p:spPr>
          <a:xfrm>
            <a:off x="0" y="943897"/>
            <a:ext cx="12192000" cy="5914103"/>
          </a:xfrm>
        </p:spPr>
        <p:txBody>
          <a:bodyPr>
            <a:normAutofit fontScale="92500" lnSpcReduction="10000"/>
          </a:bodyPr>
          <a:lstStyle/>
          <a:p>
            <a:pPr marL="0" indent="0">
              <a:buNone/>
            </a:pPr>
            <a:r>
              <a:rPr lang="fr-FR" sz="3200" b="1" dirty="0">
                <a:solidFill>
                  <a:srgbClr val="FFFF00"/>
                </a:solidFill>
              </a:rPr>
              <a:t>Mai/juin </a:t>
            </a:r>
            <a:r>
              <a:rPr lang="fr-FR" sz="2400" b="1" dirty="0"/>
              <a:t>Le nid primaire devient étroit le nombre d’ouvrière est vite conséquent. Tout le monde quitte le nid primaire pour fonder une colonie dans un nid de plus grande taille (</a:t>
            </a:r>
            <a:r>
              <a:rPr lang="fr-FR" sz="2400" b="1" i="1" dirty="0">
                <a:solidFill>
                  <a:srgbClr val="FFFF00"/>
                </a:solidFill>
              </a:rPr>
              <a:t>de 40 à   60 cm de diamètre</a:t>
            </a:r>
            <a:r>
              <a:rPr lang="fr-FR" sz="2400" b="1" dirty="0"/>
              <a:t>)  dénommée  </a:t>
            </a:r>
            <a:r>
              <a:rPr lang="fr-FR" sz="2400" b="1" dirty="0">
                <a:solidFill>
                  <a:srgbClr val="FFFF00"/>
                </a:solidFill>
              </a:rPr>
              <a:t>NID SECONDAIRE.</a:t>
            </a:r>
          </a:p>
          <a:p>
            <a:pPr marL="0" indent="0">
              <a:buNone/>
            </a:pPr>
            <a:r>
              <a:rPr lang="fr-FR" sz="2400" b="1" dirty="0">
                <a:solidFill>
                  <a:schemeClr val="tx1"/>
                </a:solidFill>
              </a:rPr>
              <a:t>La colonie se perche à la cime d’un arbre de grande hauteur au feuillage dense  </a:t>
            </a:r>
          </a:p>
          <a:p>
            <a:pPr marL="0" indent="0">
              <a:buNone/>
            </a:pPr>
            <a:r>
              <a:rPr lang="fr-FR" sz="2400" b="1" dirty="0">
                <a:solidFill>
                  <a:srgbClr val="FFFF00"/>
                </a:solidFill>
              </a:rPr>
              <a:t>Mais pas seulement:</a:t>
            </a:r>
          </a:p>
          <a:p>
            <a:pPr marL="0" indent="0">
              <a:buNone/>
            </a:pPr>
            <a:r>
              <a:rPr lang="fr-FR" sz="2400" b="1" dirty="0">
                <a:solidFill>
                  <a:schemeClr val="tx1"/>
                </a:solidFill>
              </a:rPr>
              <a:t>Sous un toit, un hangar,  une mansarde, un clocher</a:t>
            </a:r>
          </a:p>
          <a:p>
            <a:pPr marL="0" indent="0">
              <a:buNone/>
            </a:pPr>
            <a:endParaRPr lang="fr-FR" sz="2400" b="1" dirty="0">
              <a:solidFill>
                <a:schemeClr val="tx1"/>
              </a:solidFill>
            </a:endParaRPr>
          </a:p>
          <a:p>
            <a:pPr marL="0" indent="0">
              <a:buNone/>
            </a:pPr>
            <a:r>
              <a:rPr lang="fr-FR" sz="2400" b="1" dirty="0">
                <a:solidFill>
                  <a:srgbClr val="FFFF00"/>
                </a:solidFill>
              </a:rPr>
              <a:t>Puis aussi à mi hauteur:</a:t>
            </a:r>
          </a:p>
          <a:p>
            <a:pPr marL="0" indent="0">
              <a:buNone/>
            </a:pPr>
            <a:r>
              <a:rPr lang="fr-FR" sz="2400" b="1" dirty="0">
                <a:solidFill>
                  <a:schemeClr val="tx1"/>
                </a:solidFill>
              </a:rPr>
              <a:t>Haie dense ( Thuyas, Troènes, Cyprès..), colonne de lierre</a:t>
            </a:r>
          </a:p>
          <a:p>
            <a:pPr marL="0" indent="0">
              <a:buNone/>
            </a:pPr>
            <a:endParaRPr lang="fr-FR" sz="2400" b="1" dirty="0">
              <a:solidFill>
                <a:schemeClr val="tx1"/>
              </a:solidFill>
            </a:endParaRPr>
          </a:p>
          <a:p>
            <a:pPr marL="0" indent="0">
              <a:buNone/>
            </a:pPr>
            <a:r>
              <a:rPr lang="fr-FR" sz="2400" b="1" dirty="0">
                <a:solidFill>
                  <a:srgbClr val="FFFF00"/>
                </a:solidFill>
              </a:rPr>
              <a:t>Et de plus en plus au sol :</a:t>
            </a:r>
          </a:p>
          <a:p>
            <a:pPr marL="0" indent="0">
              <a:buNone/>
            </a:pPr>
            <a:r>
              <a:rPr lang="fr-FR" sz="2400" b="1" dirty="0">
                <a:solidFill>
                  <a:schemeClr val="tx1"/>
                </a:solidFill>
              </a:rPr>
              <a:t>Taillis dense, ronciers, , terriers,  tas de souches,  tas de gravats comportant des trous, Buse de traversée de route/fossé</a:t>
            </a:r>
          </a:p>
          <a:p>
            <a:pPr marL="0" indent="0">
              <a:buNone/>
            </a:pPr>
            <a:endParaRPr lang="fr-FR" b="1" dirty="0">
              <a:solidFill>
                <a:srgbClr val="FFFF00"/>
              </a:solidFill>
            </a:endParaRPr>
          </a:p>
        </p:txBody>
      </p:sp>
    </p:spTree>
    <p:extLst>
      <p:ext uri="{BB962C8B-B14F-4D97-AF65-F5344CB8AC3E}">
        <p14:creationId xmlns:p14="http://schemas.microsoft.com/office/powerpoint/2010/main" val="3635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wipe(left)">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wipe(left)">
                                      <p:cBhvr>
                                        <p:cTn id="4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2FE30-9219-1225-A7AC-19D4DE622474}"/>
              </a:ext>
            </a:extLst>
          </p:cNvPr>
          <p:cNvSpPr>
            <a:spLocks noGrp="1"/>
          </p:cNvSpPr>
          <p:nvPr>
            <p:ph type="title"/>
          </p:nvPr>
        </p:nvSpPr>
        <p:spPr>
          <a:xfrm>
            <a:off x="1220071" y="49161"/>
            <a:ext cx="9905998" cy="658762"/>
          </a:xfrm>
        </p:spPr>
        <p:txBody>
          <a:bodyPr/>
          <a:lstStyle/>
          <a:p>
            <a:pPr algn="ctr"/>
            <a:r>
              <a:rPr lang="fr-FR" b="1" dirty="0"/>
              <a:t>CROISSANCE ESTIVALE </a:t>
            </a:r>
          </a:p>
        </p:txBody>
      </p:sp>
      <p:sp>
        <p:nvSpPr>
          <p:cNvPr id="3" name="Espace réservé du contenu 2">
            <a:extLst>
              <a:ext uri="{FF2B5EF4-FFF2-40B4-BE49-F238E27FC236}">
                <a16:creationId xmlns:a16="http://schemas.microsoft.com/office/drawing/2014/main" id="{7F2FAD1C-5A2F-34BD-F020-7859768777BD}"/>
              </a:ext>
            </a:extLst>
          </p:cNvPr>
          <p:cNvSpPr>
            <a:spLocks noGrp="1"/>
          </p:cNvSpPr>
          <p:nvPr>
            <p:ph idx="1"/>
          </p:nvPr>
        </p:nvSpPr>
        <p:spPr>
          <a:xfrm>
            <a:off x="67337" y="651813"/>
            <a:ext cx="12057326" cy="3605056"/>
          </a:xfrm>
        </p:spPr>
        <p:txBody>
          <a:bodyPr>
            <a:normAutofit/>
          </a:bodyPr>
          <a:lstStyle/>
          <a:p>
            <a:pPr marL="0" indent="0">
              <a:buNone/>
            </a:pPr>
            <a:r>
              <a:rPr lang="fr-FR" sz="3200" b="1" dirty="0">
                <a:solidFill>
                  <a:srgbClr val="FFFF00"/>
                </a:solidFill>
              </a:rPr>
              <a:t>Juillet/Août/Septembre/Octobre; </a:t>
            </a:r>
            <a:r>
              <a:rPr lang="fr-FR" sz="2800" b="1" dirty="0"/>
              <a:t>Le nid secondaire se</a:t>
            </a:r>
          </a:p>
          <a:p>
            <a:pPr marL="0" indent="0">
              <a:buNone/>
            </a:pPr>
            <a:r>
              <a:rPr lang="fr-FR" sz="2800" b="1" dirty="0"/>
              <a:t>développe et grossit. Il peut contenir de 7.000 à 13.000 FA</a:t>
            </a:r>
          </a:p>
          <a:p>
            <a:pPr marL="0" indent="0">
              <a:buNone/>
            </a:pPr>
            <a:r>
              <a:rPr lang="fr-FR" sz="2800" b="1" dirty="0"/>
              <a:t>C’est la  période de grands dangers pour tous les pollinisateurs</a:t>
            </a:r>
          </a:p>
          <a:p>
            <a:pPr marL="0" indent="0">
              <a:buNone/>
            </a:pPr>
            <a:r>
              <a:rPr lang="fr-FR" sz="2800" b="1" dirty="0"/>
              <a:t>Si les appâts sucrés les attirent encore un peu pour continuer la construction et l’expansion du nid ce sont surtout les protéines (corps gras) qui  sont leur priorité de recherche pour nourrir les larves.</a:t>
            </a:r>
          </a:p>
        </p:txBody>
      </p:sp>
      <p:pic>
        <p:nvPicPr>
          <p:cNvPr id="5" name="Image 4" descr="Une image contenant arbre, plein air, ciel, Brindille&#10;&#10;Le contenu généré par l’IA peut être incorrect.">
            <a:extLst>
              <a:ext uri="{FF2B5EF4-FFF2-40B4-BE49-F238E27FC236}">
                <a16:creationId xmlns:a16="http://schemas.microsoft.com/office/drawing/2014/main" id="{16D2F0E6-BE87-CFAB-63AB-B27A053906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688092"/>
            <a:ext cx="3473242" cy="2315495"/>
          </a:xfrm>
          <a:prstGeom prst="rect">
            <a:avLst/>
          </a:prstGeom>
        </p:spPr>
      </p:pic>
      <p:pic>
        <p:nvPicPr>
          <p:cNvPr id="7" name="Image 6" descr="Une image contenant nid de guêpes, arbre, plein air, nid&#10;&#10;Le contenu généré par l’IA peut être incorrect.">
            <a:extLst>
              <a:ext uri="{FF2B5EF4-FFF2-40B4-BE49-F238E27FC236}">
                <a16:creationId xmlns:a16="http://schemas.microsoft.com/office/drawing/2014/main" id="{05CFFE2E-0020-9C57-BD65-A2557224599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790696" y="4256869"/>
            <a:ext cx="4129548" cy="2601131"/>
          </a:xfrm>
          <a:prstGeom prst="rect">
            <a:avLst/>
          </a:prstGeom>
        </p:spPr>
      </p:pic>
      <p:pic>
        <p:nvPicPr>
          <p:cNvPr id="10" name="Image 9" descr="Une image contenant nid de guêpes&#10;&#10;Le contenu généré par l’IA peut être incorrect.">
            <a:extLst>
              <a:ext uri="{FF2B5EF4-FFF2-40B4-BE49-F238E27FC236}">
                <a16:creationId xmlns:a16="http://schemas.microsoft.com/office/drawing/2014/main" id="{9418A9EE-0DF8-BE99-6DB8-12E30463BD44}"/>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265495" y="4069371"/>
            <a:ext cx="3912287" cy="2934216"/>
          </a:xfrm>
          <a:prstGeom prst="rect">
            <a:avLst/>
          </a:prstGeom>
        </p:spPr>
      </p:pic>
      <p:pic>
        <p:nvPicPr>
          <p:cNvPr id="19" name="Image 18" descr="Une image contenant nid de guêpes, Matériau naturel, ruche, bois&#10;&#10;Le contenu généré par l’IA peut être incorrect.">
            <a:extLst>
              <a:ext uri="{FF2B5EF4-FFF2-40B4-BE49-F238E27FC236}">
                <a16:creationId xmlns:a16="http://schemas.microsoft.com/office/drawing/2014/main" id="{5520B9EC-9196-6E90-C724-CF844C0403CD}"/>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7177782" y="4173178"/>
            <a:ext cx="2744733" cy="2744733"/>
          </a:xfrm>
          <a:prstGeom prst="rect">
            <a:avLst/>
          </a:prstGeom>
        </p:spPr>
      </p:pic>
      <p:pic>
        <p:nvPicPr>
          <p:cNvPr id="21" name="Image 20" descr="Une image contenant nid de guêpes, en bois, Planche, intérieur&#10;&#10;Le contenu généré par l’IA peut être incorrect.">
            <a:extLst>
              <a:ext uri="{FF2B5EF4-FFF2-40B4-BE49-F238E27FC236}">
                <a16:creationId xmlns:a16="http://schemas.microsoft.com/office/drawing/2014/main" id="{608F8468-67AB-E34D-EADA-920B4114887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421303" y="-12291"/>
            <a:ext cx="2857500" cy="2162175"/>
          </a:xfrm>
          <a:prstGeom prst="rect">
            <a:avLst/>
          </a:prstGeom>
        </p:spPr>
      </p:pic>
    </p:spTree>
    <p:extLst>
      <p:ext uri="{BB962C8B-B14F-4D97-AF65-F5344CB8AC3E}">
        <p14:creationId xmlns:p14="http://schemas.microsoft.com/office/powerpoint/2010/main" val="31610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heel(1)">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ADEB7-6B30-51F9-AB0B-876C404E568B}"/>
              </a:ext>
            </a:extLst>
          </p:cNvPr>
          <p:cNvSpPr>
            <a:spLocks noGrp="1"/>
          </p:cNvSpPr>
          <p:nvPr>
            <p:ph type="title"/>
          </p:nvPr>
        </p:nvSpPr>
        <p:spPr>
          <a:xfrm>
            <a:off x="1141413" y="0"/>
            <a:ext cx="9905998" cy="835742"/>
          </a:xfrm>
        </p:spPr>
        <p:txBody>
          <a:bodyPr>
            <a:normAutofit/>
          </a:bodyPr>
          <a:lstStyle/>
          <a:p>
            <a:pPr algn="ctr"/>
            <a:r>
              <a:rPr lang="fr-FR" sz="3600" b="1" dirty="0"/>
              <a:t>LA PERIODE CRITIQUE POUR LES RUCHERS</a:t>
            </a:r>
          </a:p>
        </p:txBody>
      </p:sp>
      <p:sp>
        <p:nvSpPr>
          <p:cNvPr id="3" name="Espace réservé du contenu 2">
            <a:extLst>
              <a:ext uri="{FF2B5EF4-FFF2-40B4-BE49-F238E27FC236}">
                <a16:creationId xmlns:a16="http://schemas.microsoft.com/office/drawing/2014/main" id="{36E8E000-1F7A-0A94-CDC6-834CCD79C32C}"/>
              </a:ext>
            </a:extLst>
          </p:cNvPr>
          <p:cNvSpPr>
            <a:spLocks noGrp="1"/>
          </p:cNvSpPr>
          <p:nvPr>
            <p:ph idx="1"/>
          </p:nvPr>
        </p:nvSpPr>
        <p:spPr>
          <a:xfrm>
            <a:off x="167584" y="835742"/>
            <a:ext cx="11856832" cy="2340077"/>
          </a:xfrm>
        </p:spPr>
        <p:txBody>
          <a:bodyPr/>
          <a:lstStyle/>
          <a:p>
            <a:r>
              <a:rPr lang="fr-FR" sz="3200" b="1" dirty="0">
                <a:solidFill>
                  <a:srgbClr val="FFFF00"/>
                </a:solidFill>
              </a:rPr>
              <a:t>Août / septembre / Octobre. </a:t>
            </a:r>
            <a:r>
              <a:rPr lang="fr-FR" sz="2800" b="1" dirty="0"/>
              <a:t>Leur besoin de protéines est énorme surtout si le nid est très gros et donc avec beaucoup de larves à élever.  Un rucher est pour le FA une traque facile, pas de perte de temps moins de fatigue ont vient sur les  planches d’envol des ruches et on attrape les abeilles qui rentrent   ou qui sortent :</a:t>
            </a:r>
          </a:p>
        </p:txBody>
      </p:sp>
      <p:pic>
        <p:nvPicPr>
          <p:cNvPr id="10" name="Image 9" descr="Une image contenant arthropode, vermine, fourmi, abeille">
            <a:hlinkClick r:id="rId2"/>
            <a:extLst>
              <a:ext uri="{FF2B5EF4-FFF2-40B4-BE49-F238E27FC236}">
                <a16:creationId xmlns:a16="http://schemas.microsoft.com/office/drawing/2014/main" id="{B3F55C7A-DFED-846C-4953-64D1D547F4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6097" y="3121891"/>
            <a:ext cx="7425903" cy="3736109"/>
          </a:xfrm>
          <a:prstGeom prst="rect">
            <a:avLst/>
          </a:prstGeom>
        </p:spPr>
      </p:pic>
      <p:pic>
        <p:nvPicPr>
          <p:cNvPr id="11" name="Image 10">
            <a:extLst>
              <a:ext uri="{FF2B5EF4-FFF2-40B4-BE49-F238E27FC236}">
                <a16:creationId xmlns:a16="http://schemas.microsoft.com/office/drawing/2014/main" id="{A1A76842-E46F-D005-6D19-39307D355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 y="3824600"/>
            <a:ext cx="4552944" cy="3033399"/>
          </a:xfrm>
          <a:prstGeom prst="rect">
            <a:avLst/>
          </a:prstGeom>
        </p:spPr>
      </p:pic>
    </p:spTree>
    <p:extLst>
      <p:ext uri="{BB962C8B-B14F-4D97-AF65-F5344CB8AC3E}">
        <p14:creationId xmlns:p14="http://schemas.microsoft.com/office/powerpoint/2010/main" val="73746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8AD873-5798-7225-1652-AE17F02D6E07}"/>
              </a:ext>
            </a:extLst>
          </p:cNvPr>
          <p:cNvSpPr>
            <a:spLocks noGrp="1"/>
          </p:cNvSpPr>
          <p:nvPr>
            <p:ph type="title"/>
          </p:nvPr>
        </p:nvSpPr>
        <p:spPr>
          <a:xfrm>
            <a:off x="1210239" y="29497"/>
            <a:ext cx="9905998" cy="707922"/>
          </a:xfrm>
        </p:spPr>
        <p:txBody>
          <a:bodyPr>
            <a:normAutofit fontScale="90000"/>
          </a:bodyPr>
          <a:lstStyle/>
          <a:p>
            <a:pPr algn="ctr"/>
            <a:r>
              <a:rPr lang="fr-FR" sz="4400" b="1" dirty="0"/>
              <a:t>L’automne</a:t>
            </a:r>
          </a:p>
        </p:txBody>
      </p:sp>
      <p:sp>
        <p:nvSpPr>
          <p:cNvPr id="3" name="Espace réservé du contenu 2">
            <a:extLst>
              <a:ext uri="{FF2B5EF4-FFF2-40B4-BE49-F238E27FC236}">
                <a16:creationId xmlns:a16="http://schemas.microsoft.com/office/drawing/2014/main" id="{33295EA6-6498-5E92-00F5-C0C76652958B}"/>
              </a:ext>
            </a:extLst>
          </p:cNvPr>
          <p:cNvSpPr>
            <a:spLocks noGrp="1"/>
          </p:cNvSpPr>
          <p:nvPr>
            <p:ph idx="1"/>
          </p:nvPr>
        </p:nvSpPr>
        <p:spPr>
          <a:xfrm>
            <a:off x="0" y="737419"/>
            <a:ext cx="12192000" cy="2292234"/>
          </a:xfrm>
        </p:spPr>
        <p:txBody>
          <a:bodyPr>
            <a:normAutofit fontScale="92500" lnSpcReduction="20000"/>
          </a:bodyPr>
          <a:lstStyle/>
          <a:p>
            <a:pPr marL="0" indent="0">
              <a:buNone/>
            </a:pPr>
            <a:r>
              <a:rPr lang="fr-FR" sz="2800" b="1" dirty="0"/>
              <a:t>Vers la fin</a:t>
            </a:r>
            <a:r>
              <a:rPr lang="fr-FR" sz="2800" b="1" dirty="0">
                <a:solidFill>
                  <a:srgbClr val="FFFF00"/>
                </a:solidFill>
              </a:rPr>
              <a:t> septembre</a:t>
            </a:r>
            <a:r>
              <a:rPr lang="fr-FR" sz="2800" b="1" dirty="0"/>
              <a:t>. Un nid secondaire va engendrer une trentaine de futures reines. la reine pond des mâles qui viendront générer la nouvelle génération de reines. Les gros nids peuvent contenir jusqu’à </a:t>
            </a:r>
            <a:r>
              <a:rPr lang="fr-FR" sz="2800" b="1" dirty="0">
                <a:solidFill>
                  <a:srgbClr val="FFFF00"/>
                </a:solidFill>
              </a:rPr>
              <a:t>2000 ouvrières </a:t>
            </a:r>
            <a:r>
              <a:rPr lang="fr-FR" sz="2800" b="1" dirty="0"/>
              <a:t>et produire au moins </a:t>
            </a:r>
            <a:r>
              <a:rPr lang="fr-FR" sz="2800" b="1" dirty="0">
                <a:solidFill>
                  <a:srgbClr val="FFFF00"/>
                </a:solidFill>
              </a:rPr>
              <a:t>500 fondatrices</a:t>
            </a:r>
          </a:p>
          <a:p>
            <a:pPr marL="0" indent="0">
              <a:buNone/>
            </a:pPr>
            <a:endParaRPr lang="fr-FR" sz="1900" b="1" dirty="0"/>
          </a:p>
          <a:p>
            <a:pPr marL="0" indent="0">
              <a:buNone/>
            </a:pPr>
            <a:r>
              <a:rPr lang="fr-FR" sz="2800" b="1" dirty="0">
                <a:solidFill>
                  <a:srgbClr val="FFFF00"/>
                </a:solidFill>
              </a:rPr>
              <a:t>Octobre </a:t>
            </a:r>
            <a:r>
              <a:rPr lang="fr-FR" sz="2800" b="1" dirty="0"/>
              <a:t>: les nouvelles reines  sont fécondées par les mâles.</a:t>
            </a:r>
          </a:p>
        </p:txBody>
      </p:sp>
      <p:pic>
        <p:nvPicPr>
          <p:cNvPr id="1026" name="Picture 2" descr="frelon asiatique sizun">
            <a:extLst>
              <a:ext uri="{FF2B5EF4-FFF2-40B4-BE49-F238E27FC236}">
                <a16:creationId xmlns:a16="http://schemas.microsoft.com/office/drawing/2014/main" id="{9AA1C111-5F3F-4817-A715-3950ABB3C6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796" y="3175819"/>
            <a:ext cx="3989204" cy="36526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AB67A4C-7ECC-88AC-3F82-0D21DEB8ABB1}"/>
              </a:ext>
            </a:extLst>
          </p:cNvPr>
          <p:cNvPicPr>
            <a:picLocks noChangeAspect="1"/>
          </p:cNvPicPr>
          <p:nvPr/>
        </p:nvPicPr>
        <p:blipFill>
          <a:blip r:embed="rId3"/>
          <a:stretch>
            <a:fillRect/>
          </a:stretch>
        </p:blipFill>
        <p:spPr>
          <a:xfrm>
            <a:off x="2205878" y="2948153"/>
            <a:ext cx="4076935" cy="3909847"/>
          </a:xfrm>
          <a:prstGeom prst="rect">
            <a:avLst/>
          </a:prstGeom>
        </p:spPr>
      </p:pic>
    </p:spTree>
    <p:extLst>
      <p:ext uri="{BB962C8B-B14F-4D97-AF65-F5344CB8AC3E}">
        <p14:creationId xmlns:p14="http://schemas.microsoft.com/office/powerpoint/2010/main" val="238059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4A066-0285-2D7E-298C-D303E5F31E96}"/>
              </a:ext>
            </a:extLst>
          </p:cNvPr>
          <p:cNvSpPr>
            <a:spLocks noGrp="1"/>
          </p:cNvSpPr>
          <p:nvPr>
            <p:ph type="title"/>
          </p:nvPr>
        </p:nvSpPr>
        <p:spPr>
          <a:xfrm>
            <a:off x="1141413" y="114300"/>
            <a:ext cx="10018200" cy="868926"/>
          </a:xfrm>
        </p:spPr>
        <p:txBody>
          <a:bodyPr>
            <a:normAutofit/>
          </a:bodyPr>
          <a:lstStyle/>
          <a:p>
            <a:pPr algn="ctr"/>
            <a:r>
              <a:rPr lang="fr-FR" sz="4400" b="1" dirty="0"/>
              <a:t>L’HIVER  Fin du cycle annuel</a:t>
            </a:r>
          </a:p>
        </p:txBody>
      </p:sp>
      <p:sp>
        <p:nvSpPr>
          <p:cNvPr id="3" name="Espace réservé du contenu 2">
            <a:extLst>
              <a:ext uri="{FF2B5EF4-FFF2-40B4-BE49-F238E27FC236}">
                <a16:creationId xmlns:a16="http://schemas.microsoft.com/office/drawing/2014/main" id="{AF732B44-5ABD-7770-6C12-772B1770B248}"/>
              </a:ext>
            </a:extLst>
          </p:cNvPr>
          <p:cNvSpPr>
            <a:spLocks noGrp="1"/>
          </p:cNvSpPr>
          <p:nvPr>
            <p:ph idx="1"/>
          </p:nvPr>
        </p:nvSpPr>
        <p:spPr>
          <a:xfrm>
            <a:off x="325335" y="1269591"/>
            <a:ext cx="11866665" cy="1934497"/>
          </a:xfrm>
        </p:spPr>
        <p:txBody>
          <a:bodyPr/>
          <a:lstStyle/>
          <a:p>
            <a:pPr marL="0" indent="0">
              <a:buNone/>
            </a:pPr>
            <a:r>
              <a:rPr lang="fr-FR" sz="2800" b="1" dirty="0">
                <a:solidFill>
                  <a:srgbClr val="FFFF00"/>
                </a:solidFill>
              </a:rPr>
              <a:t>Novembre : </a:t>
            </a:r>
            <a:r>
              <a:rPr lang="fr-FR" sz="2800" b="1" dirty="0"/>
              <a:t>les reines fécondées quittent le nid secondaire pour aller hiverner dans une cache / abri, seules ou à deux ou trois. Les mâles et les ouvrières ne survivront pas  à l’ hiver.  Les reines supportent des températures de -15° sans difficultés</a:t>
            </a:r>
            <a:endParaRPr lang="fr-FR" b="1" dirty="0"/>
          </a:p>
        </p:txBody>
      </p:sp>
      <p:sp>
        <p:nvSpPr>
          <p:cNvPr id="4" name="Espace réservé du contenu 2">
            <a:extLst>
              <a:ext uri="{FF2B5EF4-FFF2-40B4-BE49-F238E27FC236}">
                <a16:creationId xmlns:a16="http://schemas.microsoft.com/office/drawing/2014/main" id="{61DB890B-CAFE-5384-7908-97704DA2E05E}"/>
              </a:ext>
            </a:extLst>
          </p:cNvPr>
          <p:cNvSpPr txBox="1">
            <a:spLocks/>
          </p:cNvSpPr>
          <p:nvPr/>
        </p:nvSpPr>
        <p:spPr>
          <a:xfrm>
            <a:off x="325335" y="3875139"/>
            <a:ext cx="11866665" cy="193449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fr-FR" sz="2800" b="1" dirty="0">
                <a:solidFill>
                  <a:srgbClr val="FFFF00"/>
                </a:solidFill>
              </a:rPr>
              <a:t>Décembre : </a:t>
            </a:r>
            <a:r>
              <a:rPr lang="fr-FR" sz="2800" b="1" dirty="0"/>
              <a:t>Quelques rares nids peuvent demeurer actifs on y trouve parfois au début du printemps quelques femelles qui sont restées bloquées par l’arrivée du froid, incapables de fonder une colonie car non fécondées. </a:t>
            </a:r>
            <a:r>
              <a:rPr lang="fr-FR" sz="2800" b="1" dirty="0">
                <a:solidFill>
                  <a:srgbClr val="FFFF00"/>
                </a:solidFill>
              </a:rPr>
              <a:t>Les nids vides ne sont jamais réutilisés</a:t>
            </a:r>
            <a:endParaRPr lang="fr-FR" b="1" dirty="0">
              <a:solidFill>
                <a:srgbClr val="FFFF00"/>
              </a:solidFill>
            </a:endParaRPr>
          </a:p>
        </p:txBody>
      </p:sp>
    </p:spTree>
    <p:extLst>
      <p:ext uri="{BB962C8B-B14F-4D97-AF65-F5344CB8AC3E}">
        <p14:creationId xmlns:p14="http://schemas.microsoft.com/office/powerpoint/2010/main" val="14734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92C18-F38E-2ED2-160C-F57C66B519AE}"/>
              </a:ext>
            </a:extLst>
          </p:cNvPr>
          <p:cNvSpPr>
            <a:spLocks noGrp="1"/>
          </p:cNvSpPr>
          <p:nvPr>
            <p:ph type="title"/>
          </p:nvPr>
        </p:nvSpPr>
        <p:spPr>
          <a:xfrm>
            <a:off x="88491" y="0"/>
            <a:ext cx="9808694" cy="1524000"/>
          </a:xfrm>
        </p:spPr>
        <p:txBody>
          <a:bodyPr>
            <a:normAutofit/>
          </a:bodyPr>
          <a:lstStyle/>
          <a:p>
            <a:pPr algn="ctr"/>
            <a:r>
              <a:rPr lang="fr-FR" sz="4000" b="1" dirty="0"/>
              <a:t>Historique de l’invasion</a:t>
            </a:r>
          </a:p>
        </p:txBody>
      </p:sp>
      <p:pic>
        <p:nvPicPr>
          <p:cNvPr id="5" name="Espace réservé du contenu 4" descr="Une image contenant vermine, Insecte à ailes membraneuses, Guêpe, Macrophotographie&#10;&#10;Le contenu généré par l’IA peut être incorrect.">
            <a:extLst>
              <a:ext uri="{FF2B5EF4-FFF2-40B4-BE49-F238E27FC236}">
                <a16:creationId xmlns:a16="http://schemas.microsoft.com/office/drawing/2014/main" id="{F96A71E2-EE4F-9C88-D4CE-DA08523957AE}"/>
              </a:ext>
            </a:extLst>
          </p:cNvPr>
          <p:cNvPicPr>
            <a:picLocks noGrp="1" noChangeAspect="1"/>
          </p:cNvPicPr>
          <p:nvPr>
            <p:ph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897184" y="0"/>
            <a:ext cx="2294816" cy="1524000"/>
          </a:xfrm>
        </p:spPr>
      </p:pic>
      <p:sp>
        <p:nvSpPr>
          <p:cNvPr id="7" name="ZoneTexte 6">
            <a:extLst>
              <a:ext uri="{FF2B5EF4-FFF2-40B4-BE49-F238E27FC236}">
                <a16:creationId xmlns:a16="http://schemas.microsoft.com/office/drawing/2014/main" id="{29691DD0-71D5-EBE9-073E-AF4CF49BEEA1}"/>
              </a:ext>
            </a:extLst>
          </p:cNvPr>
          <p:cNvSpPr txBox="1"/>
          <p:nvPr/>
        </p:nvSpPr>
        <p:spPr>
          <a:xfrm>
            <a:off x="403123" y="1956619"/>
            <a:ext cx="11572567" cy="2954655"/>
          </a:xfrm>
          <a:prstGeom prst="rect">
            <a:avLst/>
          </a:prstGeom>
          <a:noFill/>
        </p:spPr>
        <p:txBody>
          <a:bodyPr wrap="square" rtlCol="0">
            <a:spAutoFit/>
          </a:bodyPr>
          <a:lstStyle/>
          <a:p>
            <a:r>
              <a:rPr lang="fr-FR" sz="2400" b="1" dirty="0"/>
              <a:t>La genèse de l’invasion en France</a:t>
            </a:r>
          </a:p>
          <a:p>
            <a:endParaRPr lang="fr-FR" b="1" dirty="0"/>
          </a:p>
          <a:p>
            <a:pPr algn="just"/>
            <a:r>
              <a:rPr lang="fr-FR" sz="2400" b="1" dirty="0">
                <a:solidFill>
                  <a:srgbClr val="FFFF00"/>
                </a:solidFill>
              </a:rPr>
              <a:t>1 seule reine fondatrice </a:t>
            </a:r>
            <a:r>
              <a:rPr lang="fr-FR" sz="2000" b="1" dirty="0"/>
              <a:t>cachée dans une poterie chinoise transportée en container maritime est débarquée via le port de Bordeaux en provenance de Chine en 2004.  La poterie est réceptionnée par son destinataire dans le Lot-Garonne.</a:t>
            </a:r>
          </a:p>
          <a:p>
            <a:pPr algn="just"/>
            <a:endParaRPr lang="fr-FR" sz="2000" b="1" dirty="0"/>
          </a:p>
          <a:p>
            <a:pPr algn="just"/>
            <a:r>
              <a:rPr lang="fr-FR" sz="2000" b="1" dirty="0"/>
              <a:t>C’est de là que l’invasion commence pour la France.,,,,,,,,,,,,,</a:t>
            </a:r>
          </a:p>
          <a:p>
            <a:pPr algn="just"/>
            <a:endParaRPr lang="fr-FR" sz="2000" dirty="0"/>
          </a:p>
          <a:p>
            <a:pPr algn="just"/>
            <a:endParaRPr lang="fr-FR" sz="2000" dirty="0"/>
          </a:p>
        </p:txBody>
      </p:sp>
      <p:pic>
        <p:nvPicPr>
          <p:cNvPr id="10" name="Image 9" descr="Une image contenant smiley, émoticône, clipart, Dessin animé&#10;&#10;Le contenu généré par l’IA peut être incorrect.">
            <a:extLst>
              <a:ext uri="{FF2B5EF4-FFF2-40B4-BE49-F238E27FC236}">
                <a16:creationId xmlns:a16="http://schemas.microsoft.com/office/drawing/2014/main" id="{4125C28F-A767-B593-2F65-9C9F14C607A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825826" y="3429000"/>
            <a:ext cx="1560579" cy="1560579"/>
          </a:xfrm>
          <a:prstGeom prst="rect">
            <a:avLst/>
          </a:prstGeom>
        </p:spPr>
      </p:pic>
    </p:spTree>
    <p:extLst>
      <p:ext uri="{BB962C8B-B14F-4D97-AF65-F5344CB8AC3E}">
        <p14:creationId xmlns:p14="http://schemas.microsoft.com/office/powerpoint/2010/main" val="204181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0A783-7B78-1BB0-3DA5-5F667D17548A}"/>
              </a:ext>
            </a:extLst>
          </p:cNvPr>
          <p:cNvSpPr>
            <a:spLocks noGrp="1"/>
          </p:cNvSpPr>
          <p:nvPr>
            <p:ph type="title"/>
          </p:nvPr>
        </p:nvSpPr>
        <p:spPr>
          <a:xfrm>
            <a:off x="1141413" y="114300"/>
            <a:ext cx="9905998" cy="760771"/>
          </a:xfrm>
        </p:spPr>
        <p:txBody>
          <a:bodyPr>
            <a:normAutofit fontScale="90000"/>
          </a:bodyPr>
          <a:lstStyle/>
          <a:p>
            <a:pPr algn="ctr"/>
            <a:r>
              <a:rPr lang="fr-FR" sz="5400" b="1" dirty="0"/>
              <a:t>COMPREHENSION</a:t>
            </a:r>
          </a:p>
        </p:txBody>
      </p:sp>
      <p:sp>
        <p:nvSpPr>
          <p:cNvPr id="3" name="Espace réservé du contenu 2">
            <a:extLst>
              <a:ext uri="{FF2B5EF4-FFF2-40B4-BE49-F238E27FC236}">
                <a16:creationId xmlns:a16="http://schemas.microsoft.com/office/drawing/2014/main" id="{ED5B7E58-651A-4271-150C-86FEDF87E4A6}"/>
              </a:ext>
            </a:extLst>
          </p:cNvPr>
          <p:cNvSpPr>
            <a:spLocks noGrp="1"/>
          </p:cNvSpPr>
          <p:nvPr>
            <p:ph idx="1"/>
          </p:nvPr>
        </p:nvSpPr>
        <p:spPr>
          <a:xfrm>
            <a:off x="-1588" y="875071"/>
            <a:ext cx="12192000" cy="2190136"/>
          </a:xfrm>
        </p:spPr>
        <p:txBody>
          <a:bodyPr>
            <a:normAutofit fontScale="77500" lnSpcReduction="20000"/>
          </a:bodyPr>
          <a:lstStyle/>
          <a:p>
            <a:r>
              <a:rPr lang="fr-FR" sz="2800" b="1" dirty="0"/>
              <a:t>Si on assimile et comprend bien les différentes phases on va pouvoir agir de façon efficace :</a:t>
            </a:r>
          </a:p>
          <a:p>
            <a:endParaRPr lang="fr-FR" dirty="0"/>
          </a:p>
          <a:p>
            <a:pPr marL="0" indent="0">
              <a:buNone/>
            </a:pPr>
            <a:r>
              <a:rPr lang="fr-FR" sz="3200" b="1" dirty="0">
                <a:solidFill>
                  <a:srgbClr val="FFFF00"/>
                </a:solidFill>
              </a:rPr>
              <a:t>Dès la sortie de l’ Hiver.                        </a:t>
            </a:r>
          </a:p>
          <a:p>
            <a:r>
              <a:rPr lang="fr-FR" dirty="0"/>
              <a:t>						 </a:t>
            </a:r>
            <a:r>
              <a:rPr lang="fr-FR" sz="3200" b="1" dirty="0"/>
              <a:t>Par le  piégeage des fondatrices émergentes</a:t>
            </a:r>
          </a:p>
          <a:p>
            <a:r>
              <a:rPr lang="fr-FR" sz="3200" b="1" dirty="0"/>
              <a:t>						 Par l’éradication des nids primaires détectés.</a:t>
            </a:r>
          </a:p>
        </p:txBody>
      </p:sp>
      <p:sp>
        <p:nvSpPr>
          <p:cNvPr id="5" name="ZoneTexte 4">
            <a:extLst>
              <a:ext uri="{FF2B5EF4-FFF2-40B4-BE49-F238E27FC236}">
                <a16:creationId xmlns:a16="http://schemas.microsoft.com/office/drawing/2014/main" id="{BCAC769D-2E9D-A7B7-CCE6-06FCFD41FC58}"/>
              </a:ext>
            </a:extLst>
          </p:cNvPr>
          <p:cNvSpPr txBox="1"/>
          <p:nvPr/>
        </p:nvSpPr>
        <p:spPr>
          <a:xfrm>
            <a:off x="-1588" y="3065207"/>
            <a:ext cx="11906864" cy="3323987"/>
          </a:xfrm>
          <a:prstGeom prst="rect">
            <a:avLst/>
          </a:prstGeom>
          <a:noFill/>
        </p:spPr>
        <p:txBody>
          <a:bodyPr wrap="square" rtlCol="0">
            <a:spAutoFit/>
          </a:bodyPr>
          <a:lstStyle/>
          <a:p>
            <a:r>
              <a:rPr lang="fr-FR" sz="2400" b="1" dirty="0">
                <a:solidFill>
                  <a:srgbClr val="FFFF00"/>
                </a:solidFill>
              </a:rPr>
              <a:t>Il faut en être persuadé et convaincu.</a:t>
            </a:r>
          </a:p>
          <a:p>
            <a:endParaRPr lang="fr-FR" dirty="0"/>
          </a:p>
          <a:p>
            <a:pPr algn="just"/>
            <a:r>
              <a:rPr lang="fr-FR" sz="2400" b="1" dirty="0"/>
              <a:t>Tout frelon asiatique piégé de fin févier au 15 mars ce ne sont que des reines fondatrices émergentes de l’ hiver; En piégeant ces fondatrices </a:t>
            </a:r>
            <a:r>
              <a:rPr lang="fr-FR" sz="2400" b="1" dirty="0">
                <a:solidFill>
                  <a:srgbClr val="FFFF00"/>
                </a:solidFill>
              </a:rPr>
              <a:t>aucun nid primaire ne se construit </a:t>
            </a:r>
            <a:r>
              <a:rPr lang="fr-FR" sz="2400" b="1" dirty="0"/>
              <a:t>ou s’il est amorcé ne sera habité.</a:t>
            </a:r>
          </a:p>
          <a:p>
            <a:pPr algn="just"/>
            <a:endParaRPr lang="fr-FR" sz="2400" b="1" dirty="0"/>
          </a:p>
          <a:p>
            <a:pPr algn="just"/>
            <a:r>
              <a:rPr lang="fr-FR" sz="2400" b="1" dirty="0"/>
              <a:t>Tout nid primaire détecté et détruit </a:t>
            </a:r>
            <a:r>
              <a:rPr lang="fr-FR" sz="2400" b="1" dirty="0">
                <a:solidFill>
                  <a:srgbClr val="FFFF00"/>
                </a:solidFill>
              </a:rPr>
              <a:t>c’est zéro nid secondaire </a:t>
            </a:r>
            <a:r>
              <a:rPr lang="fr-FR" sz="2400" b="1" dirty="0"/>
              <a:t>qui verra le jour pendant l’été et donc c’est l’absence de futures reines fécondées l’ automne suivant.</a:t>
            </a:r>
          </a:p>
        </p:txBody>
      </p:sp>
    </p:spTree>
    <p:extLst>
      <p:ext uri="{BB962C8B-B14F-4D97-AF65-F5344CB8AC3E}">
        <p14:creationId xmlns:p14="http://schemas.microsoft.com/office/powerpoint/2010/main" val="29392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9D8DD-0D4C-CDAA-187E-18F50CEFD363}"/>
              </a:ext>
            </a:extLst>
          </p:cNvPr>
          <p:cNvSpPr>
            <a:spLocks noGrp="1"/>
          </p:cNvSpPr>
          <p:nvPr>
            <p:ph type="title"/>
          </p:nvPr>
        </p:nvSpPr>
        <p:spPr/>
        <p:txBody>
          <a:bodyPr>
            <a:normAutofit/>
          </a:bodyPr>
          <a:lstStyle/>
          <a:p>
            <a:pPr algn="ctr"/>
            <a:r>
              <a:rPr lang="fr-FR" sz="9600" b="1" dirty="0"/>
              <a:t>fin</a:t>
            </a:r>
          </a:p>
        </p:txBody>
      </p:sp>
      <p:sp>
        <p:nvSpPr>
          <p:cNvPr id="3" name="Espace réservé du contenu 2">
            <a:extLst>
              <a:ext uri="{FF2B5EF4-FFF2-40B4-BE49-F238E27FC236}">
                <a16:creationId xmlns:a16="http://schemas.microsoft.com/office/drawing/2014/main" id="{7EB3A221-6C34-3AA0-ECBA-EF9AD7F374B5}"/>
              </a:ext>
            </a:extLst>
          </p:cNvPr>
          <p:cNvSpPr>
            <a:spLocks noGrp="1"/>
          </p:cNvSpPr>
          <p:nvPr>
            <p:ph idx="1"/>
          </p:nvPr>
        </p:nvSpPr>
        <p:spPr/>
        <p:txBody>
          <a:bodyPr>
            <a:normAutofit/>
          </a:bodyPr>
          <a:lstStyle/>
          <a:p>
            <a:pPr marL="0" indent="0" algn="ctr">
              <a:buNone/>
            </a:pPr>
            <a:r>
              <a:rPr lang="fr-FR" sz="4400" b="1" dirty="0"/>
              <a:t>Vous avez des questions ??</a:t>
            </a:r>
          </a:p>
        </p:txBody>
      </p:sp>
      <p:pic>
        <p:nvPicPr>
          <p:cNvPr id="5" name="Image 4" descr="Une image contenant dessin humoristique, clipart, émoticône, smiley&#10;&#10;Le contenu généré par l’IA peut être incorrect.">
            <a:extLst>
              <a:ext uri="{FF2B5EF4-FFF2-40B4-BE49-F238E27FC236}">
                <a16:creationId xmlns:a16="http://schemas.microsoft.com/office/drawing/2014/main" id="{BD0DBD72-3C45-5AE8-AF96-A3D69461A0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224252" y="2330245"/>
            <a:ext cx="1743495" cy="1687558"/>
          </a:xfrm>
          <a:prstGeom prst="rect">
            <a:avLst/>
          </a:prstGeom>
        </p:spPr>
      </p:pic>
    </p:spTree>
    <p:extLst>
      <p:ext uri="{BB962C8B-B14F-4D97-AF65-F5344CB8AC3E}">
        <p14:creationId xmlns:p14="http://schemas.microsoft.com/office/powerpoint/2010/main" val="3411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0B564CE9-36CB-4B77-814D-91F4581115E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9301" y="0"/>
            <a:ext cx="12175855" cy="6858000"/>
          </a:xfrm>
          <a:prstGeom prst="rect">
            <a:avLst/>
          </a:prstGeom>
        </p:spPr>
      </p:pic>
    </p:spTree>
    <p:extLst>
      <p:ext uri="{BB962C8B-B14F-4D97-AF65-F5344CB8AC3E}">
        <p14:creationId xmlns:p14="http://schemas.microsoft.com/office/powerpoint/2010/main" val="39733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3406B-6674-2ADB-7C2F-90FEDF64EB0E}"/>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BD892C14-2161-8922-708C-40777518FD9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7005" y="196645"/>
            <a:ext cx="11795139" cy="6572865"/>
          </a:xfrm>
          <a:prstGeom prst="rect">
            <a:avLst/>
          </a:prstGeom>
        </p:spPr>
      </p:pic>
      <p:sp>
        <p:nvSpPr>
          <p:cNvPr id="5" name="ZoneTexte 4">
            <a:extLst>
              <a:ext uri="{FF2B5EF4-FFF2-40B4-BE49-F238E27FC236}">
                <a16:creationId xmlns:a16="http://schemas.microsoft.com/office/drawing/2014/main" id="{688DE0C3-D583-0767-11B3-BF01F54F8229}"/>
              </a:ext>
            </a:extLst>
          </p:cNvPr>
          <p:cNvSpPr txBox="1"/>
          <p:nvPr/>
        </p:nvSpPr>
        <p:spPr>
          <a:xfrm>
            <a:off x="373626" y="1573161"/>
            <a:ext cx="1809135" cy="2585323"/>
          </a:xfrm>
          <a:prstGeom prst="rect">
            <a:avLst/>
          </a:prstGeom>
          <a:noFill/>
        </p:spPr>
        <p:txBody>
          <a:bodyPr wrap="square" rtlCol="0">
            <a:spAutoFit/>
          </a:bodyPr>
          <a:lstStyle/>
          <a:p>
            <a:r>
              <a:rPr lang="fr-FR" dirty="0"/>
              <a:t>19 ans après</a:t>
            </a:r>
          </a:p>
          <a:p>
            <a:r>
              <a:rPr lang="fr-FR" dirty="0"/>
              <a:t>Toute la gaule est envahie seule le Bas-Rhin résiste à l’envahisseur même si bien loin de </a:t>
            </a:r>
            <a:r>
              <a:rPr lang="fr-FR" dirty="0" err="1"/>
              <a:t>Babaorum</a:t>
            </a:r>
            <a:r>
              <a:rPr lang="fr-FR" dirty="0"/>
              <a:t> !</a:t>
            </a:r>
          </a:p>
        </p:txBody>
      </p:sp>
    </p:spTree>
    <p:extLst>
      <p:ext uri="{BB962C8B-B14F-4D97-AF65-F5344CB8AC3E}">
        <p14:creationId xmlns:p14="http://schemas.microsoft.com/office/powerpoint/2010/main" val="4252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3993C1-BADA-FB43-0C6B-ED91D3F48CD0}"/>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B251690E-C388-3542-312F-6DAE3791DB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188" y="-45335"/>
            <a:ext cx="12353188" cy="6948669"/>
          </a:xfrm>
          <a:prstGeom prst="rect">
            <a:avLst/>
          </a:prstGeom>
        </p:spPr>
      </p:pic>
      <p:sp>
        <p:nvSpPr>
          <p:cNvPr id="5" name="ZoneTexte 4">
            <a:extLst>
              <a:ext uri="{FF2B5EF4-FFF2-40B4-BE49-F238E27FC236}">
                <a16:creationId xmlns:a16="http://schemas.microsoft.com/office/drawing/2014/main" id="{27D7E383-EF43-8A7B-95A9-124DCD9A4461}"/>
              </a:ext>
            </a:extLst>
          </p:cNvPr>
          <p:cNvSpPr txBox="1"/>
          <p:nvPr/>
        </p:nvSpPr>
        <p:spPr>
          <a:xfrm>
            <a:off x="0" y="1818640"/>
            <a:ext cx="1808480" cy="3539430"/>
          </a:xfrm>
          <a:prstGeom prst="rect">
            <a:avLst/>
          </a:prstGeom>
          <a:noFill/>
        </p:spPr>
        <p:txBody>
          <a:bodyPr wrap="square" rtlCol="0">
            <a:spAutoFit/>
          </a:bodyPr>
          <a:lstStyle/>
          <a:p>
            <a:pPr algn="ctr"/>
            <a:r>
              <a:rPr lang="fr-FR" sz="2800" b="1" dirty="0"/>
              <a:t>La lèpre continue de gagner du terrain en Europe</a:t>
            </a:r>
          </a:p>
        </p:txBody>
      </p:sp>
    </p:spTree>
    <p:extLst>
      <p:ext uri="{BB962C8B-B14F-4D97-AF65-F5344CB8AC3E}">
        <p14:creationId xmlns:p14="http://schemas.microsoft.com/office/powerpoint/2010/main" val="27530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29441-EEB2-8270-0C20-B311FEE04DE2}"/>
              </a:ext>
            </a:extLst>
          </p:cNvPr>
          <p:cNvSpPr>
            <a:spLocks noGrp="1"/>
          </p:cNvSpPr>
          <p:nvPr>
            <p:ph type="title"/>
          </p:nvPr>
        </p:nvSpPr>
        <p:spPr>
          <a:xfrm>
            <a:off x="1298729" y="2261420"/>
            <a:ext cx="9905998" cy="1905000"/>
          </a:xfrm>
        </p:spPr>
        <p:txBody>
          <a:bodyPr>
            <a:normAutofit/>
          </a:bodyPr>
          <a:lstStyle/>
          <a:p>
            <a:pPr algn="ctr"/>
            <a:r>
              <a:rPr lang="fr-FR" sz="8800" b="1" dirty="0"/>
              <a:t>POURQUOI ?</a:t>
            </a:r>
          </a:p>
        </p:txBody>
      </p:sp>
    </p:spTree>
    <p:extLst>
      <p:ext uri="{BB962C8B-B14F-4D97-AF65-F5344CB8AC3E}">
        <p14:creationId xmlns:p14="http://schemas.microsoft.com/office/powerpoint/2010/main" val="16837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AC445-DA31-DE9C-F0CF-AD59E81E9B4B}"/>
              </a:ext>
            </a:extLst>
          </p:cNvPr>
          <p:cNvSpPr>
            <a:spLocks noGrp="1"/>
          </p:cNvSpPr>
          <p:nvPr>
            <p:ph type="title"/>
          </p:nvPr>
        </p:nvSpPr>
        <p:spPr>
          <a:xfrm>
            <a:off x="894735" y="0"/>
            <a:ext cx="10152676" cy="1386348"/>
          </a:xfrm>
        </p:spPr>
        <p:txBody>
          <a:bodyPr>
            <a:normAutofit/>
          </a:bodyPr>
          <a:lstStyle/>
          <a:p>
            <a:pPr algn="ctr"/>
            <a:r>
              <a:rPr lang="fr-FR" sz="3600" b="1" dirty="0" err="1"/>
              <a:t>L’INeRTIe</a:t>
            </a:r>
            <a:r>
              <a:rPr lang="fr-FR" sz="3600" b="1" dirty="0"/>
              <a:t> a comprendre l’urgence d’une mobilisation globale a tous les niveaux</a:t>
            </a:r>
          </a:p>
        </p:txBody>
      </p:sp>
      <p:sp>
        <p:nvSpPr>
          <p:cNvPr id="3" name="Espace réservé du contenu 2">
            <a:extLst>
              <a:ext uri="{FF2B5EF4-FFF2-40B4-BE49-F238E27FC236}">
                <a16:creationId xmlns:a16="http://schemas.microsoft.com/office/drawing/2014/main" id="{B26A53A4-B4D1-ACE9-8FE1-7FAEBA0E4A21}"/>
              </a:ext>
            </a:extLst>
          </p:cNvPr>
          <p:cNvSpPr>
            <a:spLocks noGrp="1"/>
          </p:cNvSpPr>
          <p:nvPr>
            <p:ph idx="1"/>
          </p:nvPr>
        </p:nvSpPr>
        <p:spPr>
          <a:xfrm>
            <a:off x="162668" y="1386348"/>
            <a:ext cx="12029332" cy="5338917"/>
          </a:xfrm>
        </p:spPr>
        <p:txBody>
          <a:bodyPr>
            <a:normAutofit fontScale="92500"/>
          </a:bodyPr>
          <a:lstStyle/>
          <a:p>
            <a:r>
              <a:rPr lang="fr-FR" sz="2400" b="1" dirty="0"/>
              <a:t>cela prend du temps à sensibiliser tous les  publics et acteurs que ce fléau a une progression exponentielle et que le danger qu’il représente croît d’autant plus vite que sa population explose année après année.</a:t>
            </a:r>
          </a:p>
          <a:p>
            <a:endParaRPr lang="fr-FR" sz="1200" b="1" dirty="0"/>
          </a:p>
          <a:p>
            <a:r>
              <a:rPr lang="fr-FR" sz="2400" b="1" dirty="0"/>
              <a:t>Penser que ce n’était l’affaire que des apiculteurs et ne touchait que le monde des abeilles c’était occulter tout l’aspect de santé publique mais aussi avec  la disparition rapide des pollinisateurs cela impacte les rendements des récoltes arboricoles, maraichères,   céréalières,  et touche  en final sur les ressources alimentaires globales.</a:t>
            </a:r>
          </a:p>
          <a:p>
            <a:endParaRPr lang="fr-FR" sz="2400" b="1" dirty="0"/>
          </a:p>
          <a:p>
            <a:r>
              <a:rPr lang="fr-FR" sz="2400" b="1" dirty="0"/>
              <a:t>On est à présent à courir derrière l’expansion et sans investissement individuel et collectif pour lutter contre ce fléau invasif , on ne peut envisager d’atteindre sinon un amortissement de la courbe encore moins une régression. Là où la lutte est très structurée il y a des résultats très encourageants mais ils sont  issus d’une très forte mobilisation et  implication d’un maximum d’acteurs ( Public, Commune, Com-Com, </a:t>
            </a:r>
            <a:r>
              <a:rPr lang="fr-FR" sz="2400" b="1" dirty="0" err="1"/>
              <a:t>Département,public</a:t>
            </a:r>
            <a:r>
              <a:rPr lang="fr-FR" sz="2400" b="1" dirty="0"/>
              <a:t>..)</a:t>
            </a:r>
          </a:p>
        </p:txBody>
      </p:sp>
    </p:spTree>
    <p:extLst>
      <p:ext uri="{BB962C8B-B14F-4D97-AF65-F5344CB8AC3E}">
        <p14:creationId xmlns:p14="http://schemas.microsoft.com/office/powerpoint/2010/main" val="14371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AF1C7-B758-4FB7-D7A0-86FFBBC0E633}"/>
              </a:ext>
            </a:extLst>
          </p:cNvPr>
          <p:cNvSpPr>
            <a:spLocks noGrp="1"/>
          </p:cNvSpPr>
          <p:nvPr>
            <p:ph type="title"/>
          </p:nvPr>
        </p:nvSpPr>
        <p:spPr>
          <a:xfrm>
            <a:off x="1141413" y="98322"/>
            <a:ext cx="9905998" cy="825910"/>
          </a:xfrm>
        </p:spPr>
        <p:txBody>
          <a:bodyPr>
            <a:normAutofit/>
          </a:bodyPr>
          <a:lstStyle/>
          <a:p>
            <a:pPr algn="ctr"/>
            <a:r>
              <a:rPr lang="fr-FR" sz="4400" b="1" dirty="0"/>
              <a:t>COMPRENONS</a:t>
            </a:r>
          </a:p>
        </p:txBody>
      </p:sp>
      <p:sp>
        <p:nvSpPr>
          <p:cNvPr id="3" name="Espace réservé du contenu 2">
            <a:extLst>
              <a:ext uri="{FF2B5EF4-FFF2-40B4-BE49-F238E27FC236}">
                <a16:creationId xmlns:a16="http://schemas.microsoft.com/office/drawing/2014/main" id="{12B78F45-81A3-99F7-45F8-835DF2BEF29B}"/>
              </a:ext>
            </a:extLst>
          </p:cNvPr>
          <p:cNvSpPr>
            <a:spLocks noGrp="1"/>
          </p:cNvSpPr>
          <p:nvPr>
            <p:ph idx="1"/>
          </p:nvPr>
        </p:nvSpPr>
        <p:spPr>
          <a:xfrm>
            <a:off x="403993" y="798872"/>
            <a:ext cx="11679852" cy="1049594"/>
          </a:xfrm>
        </p:spPr>
        <p:txBody>
          <a:bodyPr>
            <a:normAutofit/>
          </a:bodyPr>
          <a:lstStyle/>
          <a:p>
            <a:pPr marL="0" indent="0" algn="just">
              <a:buNone/>
            </a:pPr>
            <a:r>
              <a:rPr lang="fr-FR" b="1" dirty="0"/>
              <a:t>Pour bien apprécier la vitesse d’expansion des frelons asiatiques il faut bien assimiler son cycle de vie et les différentes phases qui le concernent  dans un cycle annuel; c’est l’objectif de cette présentation.</a:t>
            </a:r>
          </a:p>
        </p:txBody>
      </p:sp>
      <p:pic>
        <p:nvPicPr>
          <p:cNvPr id="4" name="Image 3">
            <a:extLst>
              <a:ext uri="{FF2B5EF4-FFF2-40B4-BE49-F238E27FC236}">
                <a16:creationId xmlns:a16="http://schemas.microsoft.com/office/drawing/2014/main" id="{D63A275D-62D2-F179-2E08-56F5EFC3B3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5038" y="1753008"/>
            <a:ext cx="8916988" cy="5006670"/>
          </a:xfrm>
          <a:prstGeom prst="rect">
            <a:avLst/>
          </a:prstGeom>
        </p:spPr>
      </p:pic>
    </p:spTree>
    <p:extLst>
      <p:ext uri="{BB962C8B-B14F-4D97-AF65-F5344CB8AC3E}">
        <p14:creationId xmlns:p14="http://schemas.microsoft.com/office/powerpoint/2010/main" val="309963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F13E0-8455-E35C-498C-7DCD769F21D1}"/>
              </a:ext>
            </a:extLst>
          </p:cNvPr>
          <p:cNvSpPr>
            <a:spLocks noGrp="1"/>
          </p:cNvSpPr>
          <p:nvPr>
            <p:ph type="title"/>
          </p:nvPr>
        </p:nvSpPr>
        <p:spPr>
          <a:xfrm>
            <a:off x="1357723" y="0"/>
            <a:ext cx="9905998" cy="894735"/>
          </a:xfrm>
        </p:spPr>
        <p:txBody>
          <a:bodyPr>
            <a:normAutofit/>
          </a:bodyPr>
          <a:lstStyle/>
          <a:p>
            <a:pPr algn="ctr"/>
            <a:r>
              <a:rPr lang="fr-FR" sz="4400" b="1" dirty="0"/>
              <a:t>BIEN L’identifier</a:t>
            </a:r>
          </a:p>
        </p:txBody>
      </p:sp>
      <p:sp>
        <p:nvSpPr>
          <p:cNvPr id="3" name="Espace réservé du contenu 2">
            <a:extLst>
              <a:ext uri="{FF2B5EF4-FFF2-40B4-BE49-F238E27FC236}">
                <a16:creationId xmlns:a16="http://schemas.microsoft.com/office/drawing/2014/main" id="{589B223E-0BBF-4977-6B7A-417CA4530434}"/>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71EF9F8E-5B1F-CB53-219E-87A398A0AE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3853" y="894735"/>
            <a:ext cx="10573737" cy="5949748"/>
          </a:xfrm>
          <a:prstGeom prst="rect">
            <a:avLst/>
          </a:prstGeom>
        </p:spPr>
      </p:pic>
    </p:spTree>
    <p:extLst>
      <p:ext uri="{BB962C8B-B14F-4D97-AF65-F5344CB8AC3E}">
        <p14:creationId xmlns:p14="http://schemas.microsoft.com/office/powerpoint/2010/main" val="7751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{F14E736C-ADB3-4044-B77C-07A2FE76359A}TF5e103eea-be93-4576-ae9c-3ecc0de701e7c897cbde-c554ee7b2231</Template>
  <TotalTime>874</TotalTime>
  <Words>1050</Words>
  <Application>Microsoft Office PowerPoint</Application>
  <PresentationFormat>Grand écran</PresentationFormat>
  <Paragraphs>72</Paragraphs>
  <Slides>21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Century Gothic</vt:lpstr>
      <vt:lpstr>Maillage</vt:lpstr>
      <vt:lpstr>2-LA BIOLOGIE ET CYCLE DE  - VIE DU FRELON ASIATIQUE</vt:lpstr>
      <vt:lpstr>Historique de l’invasion</vt:lpstr>
      <vt:lpstr>Présentation PowerPoint</vt:lpstr>
      <vt:lpstr>Présentation PowerPoint</vt:lpstr>
      <vt:lpstr>Présentation PowerPoint</vt:lpstr>
      <vt:lpstr>POURQUOI ?</vt:lpstr>
      <vt:lpstr>L’INeRTIe a comprendre l’urgence d’une mobilisation globale a tous les niveaux</vt:lpstr>
      <vt:lpstr>COMPRENONS</vt:lpstr>
      <vt:lpstr>BIEN L’identifier</vt:lpstr>
      <vt:lpstr>Pas de confusion possible</vt:lpstr>
      <vt:lpstr>La vraie menace</vt:lpstr>
      <vt:lpstr>Le début du commencement !</vt:lpstr>
      <vt:lpstr>Pour bien comprendre, le cycle annuel du FA pas a pas </vt:lpstr>
      <vt:lpstr>Présentation PowerPoint</vt:lpstr>
      <vt:lpstr>On est à la fin du printemps</vt:lpstr>
      <vt:lpstr>CROISSANCE ESTIVALE </vt:lpstr>
      <vt:lpstr>LA PERIODE CRITIQUE POUR LES RUCHERS</vt:lpstr>
      <vt:lpstr>L’automne</vt:lpstr>
      <vt:lpstr>L’HIVER  Fin du cycle annuel</vt:lpstr>
      <vt:lpstr>COMPREHENSION</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BIELLE</dc:creator>
  <cp:lastModifiedBy>MARC BIELLE</cp:lastModifiedBy>
  <cp:revision>2</cp:revision>
  <dcterms:created xsi:type="dcterms:W3CDTF">2026-02-24T08:39:02Z</dcterms:created>
  <dcterms:modified xsi:type="dcterms:W3CDTF">2026-03-23T14:23:52Z</dcterms:modified>
</cp:coreProperties>
</file>