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75" r:id="rId3"/>
    <p:sldId id="277" r:id="rId4"/>
    <p:sldId id="278" r:id="rId5"/>
    <p:sldId id="279" r:id="rId6"/>
    <p:sldId id="286" r:id="rId7"/>
    <p:sldId id="280" r:id="rId8"/>
    <p:sldId id="281" r:id="rId9"/>
    <p:sldId id="282" r:id="rId10"/>
    <p:sldId id="305" r:id="rId11"/>
    <p:sldId id="306" r:id="rId12"/>
    <p:sldId id="287" r:id="rId13"/>
    <p:sldId id="288" r:id="rId14"/>
    <p:sldId id="289" r:id="rId15"/>
    <p:sldId id="292" r:id="rId16"/>
    <p:sldId id="283" r:id="rId17"/>
    <p:sldId id="284" r:id="rId18"/>
    <p:sldId id="285" r:id="rId19"/>
    <p:sldId id="293" r:id="rId20"/>
    <p:sldId id="294" r:id="rId21"/>
    <p:sldId id="295" r:id="rId22"/>
    <p:sldId id="302" r:id="rId23"/>
    <p:sldId id="296" r:id="rId24"/>
    <p:sldId id="303"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27538-09EB-4C71-AA72-FA0CA32814C6}" v="1" dt="2026-04-12T20:42:31.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BIELLE" userId="8fd6e4a85bbef0dd" providerId="LiveId" clId="{5A02F2E2-113D-4845-8533-CC98AACF8BDE}"/>
    <pc:docChg chg="modSld">
      <pc:chgData name="MARC BIELLE" userId="8fd6e4a85bbef0dd" providerId="LiveId" clId="{5A02F2E2-113D-4845-8533-CC98AACF8BDE}" dt="2026-03-23T14:22:51.578" v="0" actId="20577"/>
      <pc:docMkLst>
        <pc:docMk/>
      </pc:docMkLst>
      <pc:sldChg chg="modSp mod">
        <pc:chgData name="MARC BIELLE" userId="8fd6e4a85bbef0dd" providerId="LiveId" clId="{5A02F2E2-113D-4845-8533-CC98AACF8BDE}" dt="2026-03-23T14:22:51.578" v="0" actId="20577"/>
        <pc:sldMkLst>
          <pc:docMk/>
          <pc:sldMk cId="3541165528" sldId="256"/>
        </pc:sldMkLst>
        <pc:spChg chg="mod">
          <ac:chgData name="MARC BIELLE" userId="8fd6e4a85bbef0dd" providerId="LiveId" clId="{5A02F2E2-113D-4845-8533-CC98AACF8BDE}" dt="2026-03-23T14:22:51.578" v="0" actId="20577"/>
          <ac:spMkLst>
            <pc:docMk/>
            <pc:sldMk cId="3541165528" sldId="256"/>
            <ac:spMk id="2" creationId="{2ED08F7E-4E1E-01B0-377D-532C35308C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42926-2CDC-4956-981D-4E157C44666D}" type="datetimeFigureOut">
              <a:rPr lang="fr-FR" smtClean="0"/>
              <a:t>12/04/2026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86F86-613E-49EB-B87F-A6C17E8E111D}" type="slidenum">
              <a:rPr lang="fr-FR" smtClean="0"/>
              <a:t>‹N°›</a:t>
            </a:fld>
            <a:endParaRPr lang="fr-FR"/>
          </a:p>
        </p:txBody>
      </p:sp>
    </p:spTree>
    <p:extLst>
      <p:ext uri="{BB962C8B-B14F-4D97-AF65-F5344CB8AC3E}">
        <p14:creationId xmlns:p14="http://schemas.microsoft.com/office/powerpoint/2010/main" val="145839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4986F86-613E-49EB-B87F-A6C17E8E111D}" type="slidenum">
              <a:rPr lang="fr-FR" smtClean="0"/>
              <a:t>1</a:t>
            </a:fld>
            <a:endParaRPr lang="fr-FR"/>
          </a:p>
        </p:txBody>
      </p:sp>
    </p:spTree>
    <p:extLst>
      <p:ext uri="{BB962C8B-B14F-4D97-AF65-F5344CB8AC3E}">
        <p14:creationId xmlns:p14="http://schemas.microsoft.com/office/powerpoint/2010/main" val="21772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4/12/2026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juliansgardens.blogspot.com/2010/11/vespa-velutina.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08F7E-4E1E-01B0-377D-532C35308C57}"/>
              </a:ext>
            </a:extLst>
          </p:cNvPr>
          <p:cNvSpPr>
            <a:spLocks noGrp="1"/>
          </p:cNvSpPr>
          <p:nvPr>
            <p:ph type="ctrTitle"/>
          </p:nvPr>
        </p:nvSpPr>
        <p:spPr>
          <a:xfrm>
            <a:off x="1751011" y="609601"/>
            <a:ext cx="9379105" cy="2674373"/>
          </a:xfrm>
        </p:spPr>
        <p:txBody>
          <a:bodyPr>
            <a:normAutofit/>
          </a:bodyPr>
          <a:lstStyle/>
          <a:p>
            <a:r>
              <a:rPr lang="fr-FR" sz="7200" b="1"/>
              <a:t>3-Le </a:t>
            </a:r>
            <a:r>
              <a:rPr lang="fr-FR" sz="7200" b="1" dirty="0"/>
              <a:t>piégeage des frelons asiatiques</a:t>
            </a:r>
          </a:p>
        </p:txBody>
      </p:sp>
      <p:pic>
        <p:nvPicPr>
          <p:cNvPr id="5" name="Image 4" descr="Une image contenant vermine, Insecte à ailes membraneuses, Macrophotographie, arthropode&#10;&#10;Le contenu généré par l’IA peut être incorrect.">
            <a:extLst>
              <a:ext uri="{FF2B5EF4-FFF2-40B4-BE49-F238E27FC236}">
                <a16:creationId xmlns:a16="http://schemas.microsoft.com/office/drawing/2014/main" id="{C8171EEE-E0E7-6AFD-4968-3F165EB8D0B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248841" y="3429000"/>
            <a:ext cx="3694318" cy="3038207"/>
          </a:xfrm>
          <a:prstGeom prst="rect">
            <a:avLst/>
          </a:prstGeom>
        </p:spPr>
      </p:pic>
      <p:sp>
        <p:nvSpPr>
          <p:cNvPr id="7" name="Ellipse 6">
            <a:extLst>
              <a:ext uri="{FF2B5EF4-FFF2-40B4-BE49-F238E27FC236}">
                <a16:creationId xmlns:a16="http://schemas.microsoft.com/office/drawing/2014/main" id="{FE7A3D6F-B50C-522B-6EFD-EC14844FB398}"/>
              </a:ext>
            </a:extLst>
          </p:cNvPr>
          <p:cNvSpPr/>
          <p:nvPr/>
        </p:nvSpPr>
        <p:spPr>
          <a:xfrm>
            <a:off x="4650658" y="3543320"/>
            <a:ext cx="2890684" cy="289068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AE855139-9AF0-0CFE-1404-5340B62577BE}"/>
              </a:ext>
            </a:extLst>
          </p:cNvPr>
          <p:cNvCxnSpPr>
            <a:stCxn id="5" idx="0"/>
            <a:endCxn id="7" idx="4"/>
          </p:cNvCxnSpPr>
          <p:nvPr/>
        </p:nvCxnSpPr>
        <p:spPr>
          <a:xfrm>
            <a:off x="6096000" y="3429000"/>
            <a:ext cx="0" cy="30050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082B2C0-12D4-48BA-C670-EF26E7BA5CC3}"/>
              </a:ext>
            </a:extLst>
          </p:cNvPr>
          <p:cNvCxnSpPr>
            <a:stCxn id="7" idx="2"/>
            <a:endCxn id="7" idx="6"/>
          </p:cNvCxnSpPr>
          <p:nvPr/>
        </p:nvCxnSpPr>
        <p:spPr>
          <a:xfrm>
            <a:off x="4650658" y="4988662"/>
            <a:ext cx="289068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16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D8D5-920C-5655-2938-9ED9DF883A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8D307E-8597-22FD-2FEF-13B39F934F5D}"/>
              </a:ext>
            </a:extLst>
          </p:cNvPr>
          <p:cNvSpPr>
            <a:spLocks noGrp="1"/>
          </p:cNvSpPr>
          <p:nvPr>
            <p:ph type="title"/>
          </p:nvPr>
        </p:nvSpPr>
        <p:spPr>
          <a:xfrm>
            <a:off x="1141413" y="49161"/>
            <a:ext cx="9905998" cy="1017639"/>
          </a:xfrm>
        </p:spPr>
        <p:txBody>
          <a:bodyPr>
            <a:normAutofit fontScale="90000"/>
          </a:bodyPr>
          <a:lstStyle/>
          <a:p>
            <a:pPr algn="ctr"/>
            <a:r>
              <a:rPr lang="fr-FR" sz="4400" b="1" dirty="0"/>
              <a:t>LES PIEGES QUI ONT FAIT LEUR PREUVE</a:t>
            </a:r>
          </a:p>
        </p:txBody>
      </p:sp>
      <p:sp>
        <p:nvSpPr>
          <p:cNvPr id="5" name="ZoneTexte 4">
            <a:extLst>
              <a:ext uri="{FF2B5EF4-FFF2-40B4-BE49-F238E27FC236}">
                <a16:creationId xmlns:a16="http://schemas.microsoft.com/office/drawing/2014/main" id="{D1E409A3-35E8-64E2-F9CB-50782AC3DF76}"/>
              </a:ext>
            </a:extLst>
          </p:cNvPr>
          <p:cNvSpPr txBox="1"/>
          <p:nvPr/>
        </p:nvSpPr>
        <p:spPr>
          <a:xfrm>
            <a:off x="8711381" y="1612490"/>
            <a:ext cx="3038167" cy="1846659"/>
          </a:xfrm>
          <a:prstGeom prst="rect">
            <a:avLst/>
          </a:prstGeom>
          <a:noFill/>
        </p:spPr>
        <p:txBody>
          <a:bodyPr wrap="square" rtlCol="0">
            <a:spAutoFit/>
          </a:bodyPr>
          <a:lstStyle/>
          <a:p>
            <a:endParaRPr lang="fr-FR" dirty="0"/>
          </a:p>
          <a:p>
            <a:pPr algn="ctr"/>
            <a:r>
              <a:rPr lang="fr-FR" sz="2400" b="1" dirty="0"/>
              <a:t>PIEGE  dit « Japonais »</a:t>
            </a:r>
          </a:p>
          <a:p>
            <a:pPr algn="ctr"/>
            <a:endParaRPr lang="fr-FR" sz="2400" b="1" dirty="0"/>
          </a:p>
          <a:p>
            <a:pPr algn="ctr"/>
            <a:r>
              <a:rPr lang="fr-FR" sz="2400" b="1" dirty="0"/>
              <a:t>ENVIRON 35 €</a:t>
            </a:r>
          </a:p>
        </p:txBody>
      </p:sp>
      <p:pic>
        <p:nvPicPr>
          <p:cNvPr id="3" name="Image 2">
            <a:extLst>
              <a:ext uri="{FF2B5EF4-FFF2-40B4-BE49-F238E27FC236}">
                <a16:creationId xmlns:a16="http://schemas.microsoft.com/office/drawing/2014/main" id="{538BC3B9-6A76-AEBC-DF39-AF0D62E7296A}"/>
              </a:ext>
            </a:extLst>
          </p:cNvPr>
          <p:cNvPicPr>
            <a:picLocks noChangeAspect="1"/>
          </p:cNvPicPr>
          <p:nvPr/>
        </p:nvPicPr>
        <p:blipFill>
          <a:blip r:embed="rId2"/>
          <a:stretch>
            <a:fillRect/>
          </a:stretch>
        </p:blipFill>
        <p:spPr>
          <a:xfrm>
            <a:off x="1858297" y="843116"/>
            <a:ext cx="5744497" cy="5744497"/>
          </a:xfrm>
          <a:prstGeom prst="rect">
            <a:avLst/>
          </a:prstGeom>
        </p:spPr>
      </p:pic>
    </p:spTree>
    <p:extLst>
      <p:ext uri="{BB962C8B-B14F-4D97-AF65-F5344CB8AC3E}">
        <p14:creationId xmlns:p14="http://schemas.microsoft.com/office/powerpoint/2010/main" val="35754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A44F5-B602-2C94-9D98-333410734844}"/>
              </a:ext>
            </a:extLst>
          </p:cNvPr>
          <p:cNvSpPr>
            <a:spLocks noGrp="1"/>
          </p:cNvSpPr>
          <p:nvPr>
            <p:ph type="title"/>
          </p:nvPr>
        </p:nvSpPr>
        <p:spPr>
          <a:xfrm>
            <a:off x="1141413" y="114300"/>
            <a:ext cx="9905998" cy="544461"/>
          </a:xfrm>
        </p:spPr>
        <p:txBody>
          <a:bodyPr>
            <a:normAutofit fontScale="90000"/>
          </a:bodyPr>
          <a:lstStyle/>
          <a:p>
            <a:pPr algn="ctr"/>
            <a:r>
              <a:rPr lang="fr-FR" b="1" dirty="0"/>
              <a:t>LES PIEGES QUI ONT FAIT LEUR PREUVE</a:t>
            </a:r>
            <a:endParaRPr lang="fr-FR" dirty="0"/>
          </a:p>
        </p:txBody>
      </p:sp>
      <p:sp>
        <p:nvSpPr>
          <p:cNvPr id="3" name="Espace réservé du contenu 2">
            <a:extLst>
              <a:ext uri="{FF2B5EF4-FFF2-40B4-BE49-F238E27FC236}">
                <a16:creationId xmlns:a16="http://schemas.microsoft.com/office/drawing/2014/main" id="{C4611534-17E8-5763-B4A6-5FCCD1CDE02F}"/>
              </a:ext>
            </a:extLst>
          </p:cNvPr>
          <p:cNvSpPr>
            <a:spLocks noGrp="1"/>
          </p:cNvSpPr>
          <p:nvPr>
            <p:ph idx="1"/>
          </p:nvPr>
        </p:nvSpPr>
        <p:spPr>
          <a:xfrm>
            <a:off x="79529" y="1866899"/>
            <a:ext cx="3469916" cy="3124201"/>
          </a:xfrm>
        </p:spPr>
        <p:txBody>
          <a:bodyPr>
            <a:normAutofit/>
          </a:bodyPr>
          <a:lstStyle/>
          <a:p>
            <a:pPr marL="0" indent="0" algn="ctr">
              <a:buNone/>
            </a:pPr>
            <a:r>
              <a:rPr lang="fr-FR" sz="3200" b="1" dirty="0"/>
              <a:t>Good4BeeS de chez NATURAPI</a:t>
            </a:r>
          </a:p>
          <a:p>
            <a:pPr marL="0" indent="0" algn="ctr">
              <a:buNone/>
            </a:pPr>
            <a:r>
              <a:rPr lang="fr-FR" sz="3200" b="1" dirty="0"/>
              <a:t>Environ 20 €</a:t>
            </a:r>
          </a:p>
        </p:txBody>
      </p:sp>
      <p:pic>
        <p:nvPicPr>
          <p:cNvPr id="5" name="Image 4">
            <a:extLst>
              <a:ext uri="{FF2B5EF4-FFF2-40B4-BE49-F238E27FC236}">
                <a16:creationId xmlns:a16="http://schemas.microsoft.com/office/drawing/2014/main" id="{4C1DAECD-F808-4623-1251-F4956F8752C4}"/>
              </a:ext>
            </a:extLst>
          </p:cNvPr>
          <p:cNvPicPr>
            <a:picLocks noChangeAspect="1"/>
          </p:cNvPicPr>
          <p:nvPr/>
        </p:nvPicPr>
        <p:blipFill>
          <a:blip r:embed="rId2"/>
          <a:stretch>
            <a:fillRect/>
          </a:stretch>
        </p:blipFill>
        <p:spPr>
          <a:xfrm>
            <a:off x="3643057" y="1081548"/>
            <a:ext cx="3916632" cy="5343622"/>
          </a:xfrm>
          <a:prstGeom prst="rect">
            <a:avLst/>
          </a:prstGeom>
        </p:spPr>
      </p:pic>
      <p:pic>
        <p:nvPicPr>
          <p:cNvPr id="11" name="Image 10">
            <a:extLst>
              <a:ext uri="{FF2B5EF4-FFF2-40B4-BE49-F238E27FC236}">
                <a16:creationId xmlns:a16="http://schemas.microsoft.com/office/drawing/2014/main" id="{9523E050-5896-45F3-0246-A9BC6ECF9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2959" y="1317522"/>
            <a:ext cx="2649366" cy="4708423"/>
          </a:xfrm>
          <a:prstGeom prst="rect">
            <a:avLst/>
          </a:prstGeom>
        </p:spPr>
      </p:pic>
    </p:spTree>
    <p:extLst>
      <p:ext uri="{BB962C8B-B14F-4D97-AF65-F5344CB8AC3E}">
        <p14:creationId xmlns:p14="http://schemas.microsoft.com/office/powerpoint/2010/main" val="37596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35EE-CBCE-8474-4F34-8C04E60BD7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7879B1-A414-4A16-7A02-F51D29F50620}"/>
              </a:ext>
            </a:extLst>
          </p:cNvPr>
          <p:cNvSpPr>
            <a:spLocks noGrp="1"/>
          </p:cNvSpPr>
          <p:nvPr>
            <p:ph type="title"/>
          </p:nvPr>
        </p:nvSpPr>
        <p:spPr>
          <a:xfrm>
            <a:off x="1141413" y="49161"/>
            <a:ext cx="9905998" cy="1017639"/>
          </a:xfrm>
        </p:spPr>
        <p:txBody>
          <a:bodyPr>
            <a:normAutofit fontScale="90000"/>
          </a:bodyPr>
          <a:lstStyle/>
          <a:p>
            <a:pPr algn="ctr"/>
            <a:r>
              <a:rPr lang="fr-FR" sz="4400" b="1" dirty="0"/>
              <a:t>LES PIEGES QUI ONT FAIT LEUR PREUVE</a:t>
            </a:r>
          </a:p>
        </p:txBody>
      </p:sp>
      <p:pic>
        <p:nvPicPr>
          <p:cNvPr id="3" name="Image 2">
            <a:extLst>
              <a:ext uri="{FF2B5EF4-FFF2-40B4-BE49-F238E27FC236}">
                <a16:creationId xmlns:a16="http://schemas.microsoft.com/office/drawing/2014/main" id="{80B6F009-E714-2DF1-4334-42F600E97601}"/>
              </a:ext>
            </a:extLst>
          </p:cNvPr>
          <p:cNvPicPr>
            <a:picLocks noChangeAspect="1"/>
          </p:cNvPicPr>
          <p:nvPr/>
        </p:nvPicPr>
        <p:blipFill>
          <a:blip r:embed="rId2"/>
          <a:stretch>
            <a:fillRect/>
          </a:stretch>
        </p:blipFill>
        <p:spPr>
          <a:xfrm>
            <a:off x="2772697" y="1066801"/>
            <a:ext cx="5685502" cy="5685502"/>
          </a:xfrm>
          <a:prstGeom prst="rect">
            <a:avLst/>
          </a:prstGeom>
        </p:spPr>
      </p:pic>
      <p:sp>
        <p:nvSpPr>
          <p:cNvPr id="4" name="ZoneTexte 3">
            <a:extLst>
              <a:ext uri="{FF2B5EF4-FFF2-40B4-BE49-F238E27FC236}">
                <a16:creationId xmlns:a16="http://schemas.microsoft.com/office/drawing/2014/main" id="{79560D6C-D156-64C6-6D15-99862C15A923}"/>
              </a:ext>
            </a:extLst>
          </p:cNvPr>
          <p:cNvSpPr txBox="1"/>
          <p:nvPr/>
        </p:nvSpPr>
        <p:spPr>
          <a:xfrm>
            <a:off x="8642555" y="1582994"/>
            <a:ext cx="3116826" cy="1815882"/>
          </a:xfrm>
          <a:prstGeom prst="rect">
            <a:avLst/>
          </a:prstGeom>
          <a:noFill/>
        </p:spPr>
        <p:txBody>
          <a:bodyPr wrap="square" rtlCol="0">
            <a:spAutoFit/>
          </a:bodyPr>
          <a:lstStyle/>
          <a:p>
            <a:pPr algn="ctr"/>
            <a:r>
              <a:rPr lang="fr-FR" sz="2800" b="1" dirty="0"/>
              <a:t>Piège dit</a:t>
            </a:r>
          </a:p>
          <a:p>
            <a:pPr algn="ctr"/>
            <a:r>
              <a:rPr lang="fr-FR" sz="2800" b="1" dirty="0"/>
              <a:t>Red Trap</a:t>
            </a:r>
          </a:p>
          <a:p>
            <a:pPr algn="ctr"/>
            <a:endParaRPr lang="fr-FR" sz="2800" b="1" dirty="0"/>
          </a:p>
          <a:p>
            <a:pPr algn="ctr"/>
            <a:r>
              <a:rPr lang="fr-FR" sz="2800" b="1" dirty="0"/>
              <a:t>Environ 32 €</a:t>
            </a:r>
          </a:p>
        </p:txBody>
      </p:sp>
    </p:spTree>
    <p:extLst>
      <p:ext uri="{BB962C8B-B14F-4D97-AF65-F5344CB8AC3E}">
        <p14:creationId xmlns:p14="http://schemas.microsoft.com/office/powerpoint/2010/main" val="195476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7A19-72BA-3DFE-506B-9169BB63C6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062267-4A45-2135-537F-5CAF455CF00B}"/>
              </a:ext>
            </a:extLst>
          </p:cNvPr>
          <p:cNvSpPr>
            <a:spLocks noGrp="1"/>
          </p:cNvSpPr>
          <p:nvPr>
            <p:ph type="title"/>
          </p:nvPr>
        </p:nvSpPr>
        <p:spPr>
          <a:xfrm>
            <a:off x="1141413" y="49161"/>
            <a:ext cx="9905998" cy="1017639"/>
          </a:xfrm>
        </p:spPr>
        <p:txBody>
          <a:bodyPr>
            <a:normAutofit fontScale="90000"/>
          </a:bodyPr>
          <a:lstStyle/>
          <a:p>
            <a:pPr algn="ctr"/>
            <a:r>
              <a:rPr lang="fr-FR" sz="4400" b="1" dirty="0"/>
              <a:t>LES PIEGES QUI ONT FAIT LEUR PREUVE</a:t>
            </a:r>
          </a:p>
        </p:txBody>
      </p:sp>
      <p:pic>
        <p:nvPicPr>
          <p:cNvPr id="5" name="Image 4">
            <a:extLst>
              <a:ext uri="{FF2B5EF4-FFF2-40B4-BE49-F238E27FC236}">
                <a16:creationId xmlns:a16="http://schemas.microsoft.com/office/drawing/2014/main" id="{B817D7D2-AC94-E82F-8BB2-E190DF5FCF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27" y="2966885"/>
            <a:ext cx="5122606" cy="3841954"/>
          </a:xfrm>
          <a:prstGeom prst="rect">
            <a:avLst/>
          </a:prstGeom>
        </p:spPr>
      </p:pic>
      <p:pic>
        <p:nvPicPr>
          <p:cNvPr id="7" name="Image 6">
            <a:extLst>
              <a:ext uri="{FF2B5EF4-FFF2-40B4-BE49-F238E27FC236}">
                <a16:creationId xmlns:a16="http://schemas.microsoft.com/office/drawing/2014/main" id="{88E243FE-EC24-A09E-CDED-6658C5C427A3}"/>
              </a:ext>
            </a:extLst>
          </p:cNvPr>
          <p:cNvPicPr>
            <a:picLocks noChangeAspect="1"/>
          </p:cNvPicPr>
          <p:nvPr/>
        </p:nvPicPr>
        <p:blipFill>
          <a:blip r:embed="rId3"/>
          <a:stretch>
            <a:fillRect/>
          </a:stretch>
        </p:blipFill>
        <p:spPr>
          <a:xfrm>
            <a:off x="5820696" y="2966885"/>
            <a:ext cx="6096000" cy="3810000"/>
          </a:xfrm>
          <a:prstGeom prst="rect">
            <a:avLst/>
          </a:prstGeom>
        </p:spPr>
      </p:pic>
      <p:sp>
        <p:nvSpPr>
          <p:cNvPr id="8" name="ZoneTexte 7">
            <a:extLst>
              <a:ext uri="{FF2B5EF4-FFF2-40B4-BE49-F238E27FC236}">
                <a16:creationId xmlns:a16="http://schemas.microsoft.com/office/drawing/2014/main" id="{855927E8-063B-BB28-919D-19C9E8468A2B}"/>
              </a:ext>
            </a:extLst>
          </p:cNvPr>
          <p:cNvSpPr txBox="1"/>
          <p:nvPr/>
        </p:nvSpPr>
        <p:spPr>
          <a:xfrm>
            <a:off x="2340077" y="1425677"/>
            <a:ext cx="5899355" cy="1015663"/>
          </a:xfrm>
          <a:prstGeom prst="rect">
            <a:avLst/>
          </a:prstGeom>
          <a:noFill/>
        </p:spPr>
        <p:txBody>
          <a:bodyPr wrap="square" rtlCol="0">
            <a:spAutoFit/>
          </a:bodyPr>
          <a:lstStyle/>
          <a:p>
            <a:pPr algn="ctr"/>
            <a:r>
              <a:rPr lang="fr-FR" sz="3600" b="1" dirty="0"/>
              <a:t>Piège </a:t>
            </a:r>
            <a:r>
              <a:rPr lang="fr-FR" sz="3600" b="1" dirty="0" err="1"/>
              <a:t>Jabeprode</a:t>
            </a:r>
            <a:endParaRPr lang="fr-FR" sz="3600" b="1" dirty="0"/>
          </a:p>
          <a:p>
            <a:pPr algn="ctr"/>
            <a:r>
              <a:rPr lang="fr-FR" sz="2400" b="1" dirty="0"/>
              <a:t>ENVIRON 65 €</a:t>
            </a:r>
          </a:p>
        </p:txBody>
      </p:sp>
    </p:spTree>
    <p:extLst>
      <p:ext uri="{BB962C8B-B14F-4D97-AF65-F5344CB8AC3E}">
        <p14:creationId xmlns:p14="http://schemas.microsoft.com/office/powerpoint/2010/main" val="15839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83E4-FB21-0F18-93E3-B453BB1CB6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7E5363-DDC8-4054-1A6A-6464696AC629}"/>
              </a:ext>
            </a:extLst>
          </p:cNvPr>
          <p:cNvSpPr>
            <a:spLocks noGrp="1"/>
          </p:cNvSpPr>
          <p:nvPr>
            <p:ph type="title"/>
          </p:nvPr>
        </p:nvSpPr>
        <p:spPr>
          <a:xfrm>
            <a:off x="1141413" y="49161"/>
            <a:ext cx="9905998" cy="1017639"/>
          </a:xfrm>
        </p:spPr>
        <p:txBody>
          <a:bodyPr>
            <a:normAutofit fontScale="90000"/>
          </a:bodyPr>
          <a:lstStyle/>
          <a:p>
            <a:pPr algn="ctr"/>
            <a:r>
              <a:rPr lang="fr-FR" sz="4400" b="1" dirty="0"/>
              <a:t>LES PIEGES QUI ONT FAIT LEUR PREUVE</a:t>
            </a:r>
          </a:p>
        </p:txBody>
      </p:sp>
      <p:sp>
        <p:nvSpPr>
          <p:cNvPr id="3" name="ZoneTexte 2">
            <a:extLst>
              <a:ext uri="{FF2B5EF4-FFF2-40B4-BE49-F238E27FC236}">
                <a16:creationId xmlns:a16="http://schemas.microsoft.com/office/drawing/2014/main" id="{0A0C75F9-67E5-F6B3-ABC8-500D35E34F94}"/>
              </a:ext>
            </a:extLst>
          </p:cNvPr>
          <p:cNvSpPr txBox="1"/>
          <p:nvPr/>
        </p:nvSpPr>
        <p:spPr>
          <a:xfrm>
            <a:off x="2844851" y="1132857"/>
            <a:ext cx="6499122" cy="954107"/>
          </a:xfrm>
          <a:prstGeom prst="rect">
            <a:avLst/>
          </a:prstGeom>
          <a:noFill/>
        </p:spPr>
        <p:txBody>
          <a:bodyPr wrap="square" rtlCol="0">
            <a:spAutoFit/>
          </a:bodyPr>
          <a:lstStyle/>
          <a:p>
            <a:pPr algn="ctr"/>
            <a:r>
              <a:rPr lang="fr-FR" sz="3200" b="1" dirty="0"/>
              <a:t>Piège Double bac fait maison</a:t>
            </a:r>
          </a:p>
          <a:p>
            <a:pPr algn="ctr"/>
            <a:r>
              <a:rPr lang="fr-FR" sz="2400" b="1" dirty="0"/>
              <a:t>Environ 15 €</a:t>
            </a:r>
          </a:p>
        </p:txBody>
      </p:sp>
      <p:pic>
        <p:nvPicPr>
          <p:cNvPr id="5" name="Image 4" descr="Une image contenant herbe, plein air, plante, plastique&#10;&#10;Le contenu généré par l’IA peut être incorrect.">
            <a:extLst>
              <a:ext uri="{FF2B5EF4-FFF2-40B4-BE49-F238E27FC236}">
                <a16:creationId xmlns:a16="http://schemas.microsoft.com/office/drawing/2014/main" id="{754B373A-67F2-AD2A-17AA-F65304EC2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4851" y="2228620"/>
            <a:ext cx="6723719" cy="4433221"/>
          </a:xfrm>
          <a:prstGeom prst="rect">
            <a:avLst/>
          </a:prstGeom>
        </p:spPr>
      </p:pic>
    </p:spTree>
    <p:extLst>
      <p:ext uri="{BB962C8B-B14F-4D97-AF65-F5344CB8AC3E}">
        <p14:creationId xmlns:p14="http://schemas.microsoft.com/office/powerpoint/2010/main" val="40351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049C-FDB9-08AC-2162-82387E669D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99B119-7F9F-3DC6-FC04-1B8AA1288A9C}"/>
              </a:ext>
            </a:extLst>
          </p:cNvPr>
          <p:cNvSpPr>
            <a:spLocks noGrp="1"/>
          </p:cNvSpPr>
          <p:nvPr>
            <p:ph type="title"/>
          </p:nvPr>
        </p:nvSpPr>
        <p:spPr>
          <a:xfrm>
            <a:off x="1141413" y="49161"/>
            <a:ext cx="9905998" cy="1017639"/>
          </a:xfrm>
        </p:spPr>
        <p:txBody>
          <a:bodyPr>
            <a:normAutofit/>
          </a:bodyPr>
          <a:lstStyle/>
          <a:p>
            <a:pPr algn="ctr"/>
            <a:r>
              <a:rPr lang="fr-FR" sz="4400" b="1" dirty="0"/>
              <a:t>LA CAMPAGNE DE PRINTEMPS</a:t>
            </a:r>
          </a:p>
        </p:txBody>
      </p:sp>
      <p:sp>
        <p:nvSpPr>
          <p:cNvPr id="3" name="ZoneTexte 2">
            <a:extLst>
              <a:ext uri="{FF2B5EF4-FFF2-40B4-BE49-F238E27FC236}">
                <a16:creationId xmlns:a16="http://schemas.microsoft.com/office/drawing/2014/main" id="{3C77C316-1094-3D37-6D2C-7504572606F5}"/>
              </a:ext>
            </a:extLst>
          </p:cNvPr>
          <p:cNvSpPr txBox="1"/>
          <p:nvPr/>
        </p:nvSpPr>
        <p:spPr>
          <a:xfrm>
            <a:off x="265471" y="1248697"/>
            <a:ext cx="11484077" cy="1200329"/>
          </a:xfrm>
          <a:prstGeom prst="rect">
            <a:avLst/>
          </a:prstGeom>
          <a:noFill/>
        </p:spPr>
        <p:txBody>
          <a:bodyPr wrap="square" rtlCol="0">
            <a:spAutoFit/>
          </a:bodyPr>
          <a:lstStyle/>
          <a:p>
            <a:pPr algn="just"/>
            <a:r>
              <a:rPr lang="fr-FR" sz="2400" b="1" dirty="0"/>
              <a:t>Tous ces pièges sont destinés à capturer les reines fondatrices en sortie d’hiver et limiter le nombre d’ouvrières affectées à la construction du nid primaire pour la période de fin février à mi–mai,</a:t>
            </a:r>
          </a:p>
        </p:txBody>
      </p:sp>
      <p:sp>
        <p:nvSpPr>
          <p:cNvPr id="4" name="ZoneTexte 3">
            <a:extLst>
              <a:ext uri="{FF2B5EF4-FFF2-40B4-BE49-F238E27FC236}">
                <a16:creationId xmlns:a16="http://schemas.microsoft.com/office/drawing/2014/main" id="{3FD7CE06-5C37-7029-6954-82BBBC938960}"/>
              </a:ext>
            </a:extLst>
          </p:cNvPr>
          <p:cNvSpPr txBox="1"/>
          <p:nvPr/>
        </p:nvSpPr>
        <p:spPr>
          <a:xfrm>
            <a:off x="265471" y="2623870"/>
            <a:ext cx="10992465" cy="1569660"/>
          </a:xfrm>
          <a:prstGeom prst="rect">
            <a:avLst/>
          </a:prstGeom>
          <a:noFill/>
        </p:spPr>
        <p:txBody>
          <a:bodyPr wrap="square" rtlCol="0">
            <a:spAutoFit/>
          </a:bodyPr>
          <a:lstStyle/>
          <a:p>
            <a:pPr algn="just"/>
            <a:r>
              <a:rPr lang="fr-FR" sz="2400" b="1" dirty="0"/>
              <a:t>L’émergence de </a:t>
            </a:r>
            <a:r>
              <a:rPr lang="fr-FR" sz="2400" b="1" dirty="0" err="1"/>
              <a:t>gynes</a:t>
            </a:r>
            <a:r>
              <a:rPr lang="fr-FR" sz="2400" b="1" dirty="0"/>
              <a:t> est liée aux conditions de températures essentiellement. Dès que l’on observe </a:t>
            </a:r>
            <a:r>
              <a:rPr lang="fr-FR" sz="2400" b="1" dirty="0">
                <a:solidFill>
                  <a:srgbClr val="FFFF00"/>
                </a:solidFill>
              </a:rPr>
              <a:t>des températures supérieures à 13° pendant au moins 3 jours consécutifs (</a:t>
            </a:r>
            <a:r>
              <a:rPr lang="fr-FR" sz="2400" b="1" u="sng" dirty="0">
                <a:solidFill>
                  <a:srgbClr val="FFFF00"/>
                </a:solidFill>
              </a:rPr>
              <a:t>jour et nuit</a:t>
            </a:r>
            <a:r>
              <a:rPr lang="fr-FR" sz="2400" b="1" dirty="0">
                <a:solidFill>
                  <a:srgbClr val="FFFF00"/>
                </a:solidFill>
              </a:rPr>
              <a:t>)</a:t>
            </a:r>
            <a:r>
              <a:rPr lang="fr-FR" sz="2400" b="1" dirty="0"/>
              <a:t> on peut s’attendre à voir les premières fondatrices sortir.</a:t>
            </a:r>
            <a:endParaRPr lang="fr-FR" dirty="0"/>
          </a:p>
        </p:txBody>
      </p:sp>
      <p:sp>
        <p:nvSpPr>
          <p:cNvPr id="5" name="ZoneTexte 4">
            <a:extLst>
              <a:ext uri="{FF2B5EF4-FFF2-40B4-BE49-F238E27FC236}">
                <a16:creationId xmlns:a16="http://schemas.microsoft.com/office/drawing/2014/main" id="{13AA7E40-E382-CB31-B70A-2802F577BAA5}"/>
              </a:ext>
            </a:extLst>
          </p:cNvPr>
          <p:cNvSpPr txBox="1"/>
          <p:nvPr/>
        </p:nvSpPr>
        <p:spPr>
          <a:xfrm>
            <a:off x="324464" y="4454013"/>
            <a:ext cx="10992465" cy="2462213"/>
          </a:xfrm>
          <a:prstGeom prst="rect">
            <a:avLst/>
          </a:prstGeom>
          <a:noFill/>
        </p:spPr>
        <p:txBody>
          <a:bodyPr wrap="square" rtlCol="0">
            <a:spAutoFit/>
          </a:bodyPr>
          <a:lstStyle/>
          <a:p>
            <a:r>
              <a:rPr lang="fr-FR" sz="2400" b="1" dirty="0"/>
              <a:t>Il faut mettre les pièges en place  quelques jours avant pour être sûr de ne pas manquer les premières !</a:t>
            </a:r>
          </a:p>
          <a:p>
            <a:endParaRPr lang="fr-FR" sz="2400" b="1" dirty="0"/>
          </a:p>
          <a:p>
            <a:pPr algn="ctr"/>
            <a:r>
              <a:rPr lang="fr-FR" sz="3200" b="1" dirty="0">
                <a:solidFill>
                  <a:srgbClr val="FFFF00"/>
                </a:solidFill>
              </a:rPr>
              <a:t>Tout ce que l’on prendra dès le début ce sera autant de nids secondaires en moins l’été prochain.</a:t>
            </a:r>
          </a:p>
          <a:p>
            <a:endParaRPr lang="fr-FR" dirty="0"/>
          </a:p>
        </p:txBody>
      </p:sp>
    </p:spTree>
    <p:extLst>
      <p:ext uri="{BB962C8B-B14F-4D97-AF65-F5344CB8AC3E}">
        <p14:creationId xmlns:p14="http://schemas.microsoft.com/office/powerpoint/2010/main" val="157088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559EE-2F7E-D7F3-052D-54B09341AFF5}"/>
              </a:ext>
            </a:extLst>
          </p:cNvPr>
          <p:cNvSpPr>
            <a:spLocks noGrp="1"/>
          </p:cNvSpPr>
          <p:nvPr>
            <p:ph type="title"/>
          </p:nvPr>
        </p:nvSpPr>
        <p:spPr>
          <a:xfrm>
            <a:off x="1003762" y="0"/>
            <a:ext cx="9905998" cy="786581"/>
          </a:xfrm>
        </p:spPr>
        <p:txBody>
          <a:bodyPr>
            <a:normAutofit/>
          </a:bodyPr>
          <a:lstStyle/>
          <a:p>
            <a:pPr algn="ctr"/>
            <a:r>
              <a:rPr lang="fr-FR" sz="4000" b="1" dirty="0"/>
              <a:t>PIEGEAGE ET PROTECTION EN PHASE 2</a:t>
            </a:r>
          </a:p>
        </p:txBody>
      </p:sp>
      <p:sp>
        <p:nvSpPr>
          <p:cNvPr id="3" name="Espace réservé du contenu 2">
            <a:extLst>
              <a:ext uri="{FF2B5EF4-FFF2-40B4-BE49-F238E27FC236}">
                <a16:creationId xmlns:a16="http://schemas.microsoft.com/office/drawing/2014/main" id="{B0A26A74-421F-4728-573A-86689EE73672}"/>
              </a:ext>
            </a:extLst>
          </p:cNvPr>
          <p:cNvSpPr>
            <a:spLocks noGrp="1"/>
          </p:cNvSpPr>
          <p:nvPr>
            <p:ph idx="1"/>
          </p:nvPr>
        </p:nvSpPr>
        <p:spPr>
          <a:xfrm>
            <a:off x="266342" y="1172496"/>
            <a:ext cx="11758510" cy="1315065"/>
          </a:xfrm>
        </p:spPr>
        <p:txBody>
          <a:bodyPr>
            <a:normAutofit/>
          </a:bodyPr>
          <a:lstStyle/>
          <a:p>
            <a:pPr algn="just"/>
            <a:r>
              <a:rPr lang="fr-FR" sz="2400" b="1" dirty="0"/>
              <a:t>Un nid primaire non détecté, une fondatrice non détruite c’est l’assurance de voir un nid secondaire se mettre en place dans le secteur pour la période </a:t>
            </a:r>
            <a:r>
              <a:rPr lang="fr-FR" sz="2400" b="1" dirty="0">
                <a:solidFill>
                  <a:srgbClr val="FFFF00"/>
                </a:solidFill>
              </a:rPr>
              <a:t>de juillet à Novembre.</a:t>
            </a:r>
          </a:p>
        </p:txBody>
      </p:sp>
      <p:sp>
        <p:nvSpPr>
          <p:cNvPr id="4" name="ZoneTexte 3">
            <a:extLst>
              <a:ext uri="{FF2B5EF4-FFF2-40B4-BE49-F238E27FC236}">
                <a16:creationId xmlns:a16="http://schemas.microsoft.com/office/drawing/2014/main" id="{76EEEAB2-E222-C221-66EB-75563C112878}"/>
              </a:ext>
            </a:extLst>
          </p:cNvPr>
          <p:cNvSpPr txBox="1"/>
          <p:nvPr/>
        </p:nvSpPr>
        <p:spPr>
          <a:xfrm>
            <a:off x="266342" y="2723535"/>
            <a:ext cx="11758510" cy="4093428"/>
          </a:xfrm>
          <a:prstGeom prst="rect">
            <a:avLst/>
          </a:prstGeom>
          <a:noFill/>
        </p:spPr>
        <p:txBody>
          <a:bodyPr wrap="square" rtlCol="0">
            <a:spAutoFit/>
          </a:bodyPr>
          <a:lstStyle/>
          <a:p>
            <a:pPr algn="just"/>
            <a:r>
              <a:rPr lang="fr-FR" sz="2000" dirty="0"/>
              <a:t>L’impact de cette colonie secondaire va être dommageable pour tous les insectes  dans un rayon de 500 m autour du nid et s’il y a un rucher dans ce périmètre cela va être l’hallali  sur les ruches !</a:t>
            </a:r>
          </a:p>
          <a:p>
            <a:pPr algn="just"/>
            <a:endParaRPr lang="fr-FR" sz="2000" dirty="0"/>
          </a:p>
          <a:p>
            <a:pPr algn="just"/>
            <a:r>
              <a:rPr lang="fr-FR" sz="2000" dirty="0"/>
              <a:t>Outre la prédation directe, - </a:t>
            </a:r>
            <a:r>
              <a:rPr lang="fr-FR" sz="2000" i="1" dirty="0"/>
              <a:t>(le FA attrape une abeille, la décapite et coupe son abdomen pour ne conserver que le thorax qui est la source de corps gras , très riche en protéines dont il a besoin pour élever et nourrir  ses larves dans le nid) </a:t>
            </a:r>
            <a:r>
              <a:rPr lang="fr-FR" sz="2000" dirty="0"/>
              <a:t>les FA faisant le siège de la planche d’envol de la ruche provoque un stress  incapacitant chez les abeilles;</a:t>
            </a:r>
          </a:p>
          <a:p>
            <a:pPr algn="just"/>
            <a:endParaRPr lang="fr-FR" sz="2000" dirty="0"/>
          </a:p>
          <a:p>
            <a:pPr algn="just"/>
            <a:r>
              <a:rPr lang="fr-FR" sz="2000" dirty="0"/>
              <a:t>Si un seul FA se présente les « gardiennes » de la ruche se sacrifient et attaquent le FA, mais quand il y a une vingtaine de FA sur   la planche d’envol  les abeilles ne sortent plus.  Pas de sortie,  implique pas de rentrée de pollen et nectar, les abeilles consomment les réserves faites et la colonie meurt par famine.</a:t>
            </a:r>
          </a:p>
        </p:txBody>
      </p:sp>
    </p:spTree>
    <p:extLst>
      <p:ext uri="{BB962C8B-B14F-4D97-AF65-F5344CB8AC3E}">
        <p14:creationId xmlns:p14="http://schemas.microsoft.com/office/powerpoint/2010/main" val="2151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975AE-3AA1-C18F-3B1E-150CCB2B9E28}"/>
              </a:ext>
            </a:extLst>
          </p:cNvPr>
          <p:cNvSpPr>
            <a:spLocks noGrp="1"/>
          </p:cNvSpPr>
          <p:nvPr>
            <p:ph type="title"/>
          </p:nvPr>
        </p:nvSpPr>
        <p:spPr>
          <a:xfrm>
            <a:off x="1141413" y="19666"/>
            <a:ext cx="9905998" cy="796412"/>
          </a:xfrm>
        </p:spPr>
        <p:txBody>
          <a:bodyPr/>
          <a:lstStyle/>
          <a:p>
            <a:pPr algn="ctr"/>
            <a:r>
              <a:rPr lang="fr-FR" dirty="0"/>
              <a:t> </a:t>
            </a:r>
            <a:r>
              <a:rPr lang="fr-FR" sz="4400" b="1" dirty="0"/>
              <a:t>changement de régime</a:t>
            </a:r>
            <a:endParaRPr lang="fr-FR" b="1" dirty="0"/>
          </a:p>
        </p:txBody>
      </p:sp>
      <p:sp>
        <p:nvSpPr>
          <p:cNvPr id="3" name="Espace réservé du contenu 2">
            <a:extLst>
              <a:ext uri="{FF2B5EF4-FFF2-40B4-BE49-F238E27FC236}">
                <a16:creationId xmlns:a16="http://schemas.microsoft.com/office/drawing/2014/main" id="{685AE109-4E5B-018B-E64B-F23C32EA68B1}"/>
              </a:ext>
            </a:extLst>
          </p:cNvPr>
          <p:cNvSpPr>
            <a:spLocks noGrp="1"/>
          </p:cNvSpPr>
          <p:nvPr>
            <p:ph idx="1"/>
          </p:nvPr>
        </p:nvSpPr>
        <p:spPr>
          <a:xfrm>
            <a:off x="103673" y="717756"/>
            <a:ext cx="11984653" cy="5722374"/>
          </a:xfrm>
        </p:spPr>
        <p:txBody>
          <a:bodyPr>
            <a:normAutofit fontScale="85000" lnSpcReduction="20000"/>
          </a:bodyPr>
          <a:lstStyle/>
          <a:p>
            <a:pPr marL="0" indent="0">
              <a:buNone/>
            </a:pPr>
            <a:r>
              <a:rPr lang="fr-FR" sz="2400" b="1" dirty="0"/>
              <a:t>Si les pièges à appâts sucrés pourront toujours prendre des Fa pendant la période estivale et automnale, plus la saison avançant , plus la priorité des FA sera de </a:t>
            </a:r>
            <a:r>
              <a:rPr lang="fr-FR" sz="2800" b="1" dirty="0">
                <a:solidFill>
                  <a:srgbClr val="FFFF00"/>
                </a:solidFill>
              </a:rPr>
              <a:t>trouver les protéines </a:t>
            </a:r>
            <a:r>
              <a:rPr lang="fr-FR" sz="2400" b="1" dirty="0"/>
              <a:t>nécessaires au nourrissement des larves.</a:t>
            </a:r>
          </a:p>
          <a:p>
            <a:pPr marL="0" indent="0">
              <a:buNone/>
            </a:pPr>
            <a:endParaRPr lang="fr-FR" sz="2400" b="1" dirty="0"/>
          </a:p>
          <a:p>
            <a:pPr marL="0" indent="0">
              <a:buNone/>
            </a:pPr>
            <a:r>
              <a:rPr lang="fr-FR" sz="2400" b="1" dirty="0"/>
              <a:t>On peut alors remplacer l’appât sucré par des appât protéinés  ( pâté à chat,   talon de jambon, tripailles de poisson,,,,,)</a:t>
            </a:r>
          </a:p>
          <a:p>
            <a:pPr marL="0" indent="0">
              <a:buNone/>
            </a:pPr>
            <a:endParaRPr lang="fr-FR" sz="2400" b="1" dirty="0"/>
          </a:p>
          <a:p>
            <a:pPr marL="0" indent="0">
              <a:buNone/>
            </a:pPr>
            <a:r>
              <a:rPr lang="fr-FR" sz="2400" b="1" dirty="0"/>
              <a:t>Mais la pression devenant trop forte l’été avançant, le piégeage ne suffit plus, il faut défendre les ruches. </a:t>
            </a:r>
          </a:p>
          <a:p>
            <a:pPr marL="0" indent="0">
              <a:buNone/>
            </a:pPr>
            <a:endParaRPr lang="fr-FR" sz="2400" b="1" dirty="0"/>
          </a:p>
          <a:p>
            <a:pPr marL="0" indent="0">
              <a:buNone/>
            </a:pPr>
            <a:r>
              <a:rPr lang="fr-FR" sz="2400" b="1" dirty="0"/>
              <a:t>L’objectif est de diminuer la pression sur l’entrée de la ruche, </a:t>
            </a:r>
          </a:p>
          <a:p>
            <a:pPr marL="0" indent="0">
              <a:buNone/>
            </a:pPr>
            <a:r>
              <a:rPr lang="fr-FR" sz="2400" b="1" dirty="0"/>
              <a:t>En  masquant la vue des FA sur les abeilles,  (</a:t>
            </a:r>
            <a:r>
              <a:rPr lang="fr-FR" sz="2400" b="1" dirty="0">
                <a:solidFill>
                  <a:srgbClr val="FFFF00"/>
                </a:solidFill>
              </a:rPr>
              <a:t>principe des tentes</a:t>
            </a:r>
            <a:r>
              <a:rPr lang="fr-FR" sz="2400" b="1" dirty="0"/>
              <a:t>)  </a:t>
            </a:r>
          </a:p>
          <a:p>
            <a:pPr marL="0" indent="0">
              <a:buNone/>
            </a:pPr>
            <a:r>
              <a:rPr lang="fr-FR" sz="2400" b="1" dirty="0"/>
              <a:t>Rendre plus difficile l’accès à la planche d’envol sinon l’interdire ( </a:t>
            </a:r>
            <a:r>
              <a:rPr lang="fr-FR" sz="2400" b="1" dirty="0">
                <a:solidFill>
                  <a:srgbClr val="FFFF00"/>
                </a:solidFill>
              </a:rPr>
              <a:t>Muselières</a:t>
            </a:r>
            <a:r>
              <a:rPr lang="fr-FR" sz="2400" b="1" dirty="0"/>
              <a:t>)  </a:t>
            </a:r>
          </a:p>
          <a:p>
            <a:pPr marL="0" indent="0">
              <a:buNone/>
            </a:pPr>
            <a:r>
              <a:rPr lang="fr-FR" sz="2400" b="1" dirty="0"/>
              <a:t>dérouter les FA en facilitant entrée et sortie rapide des abeilles,   (</a:t>
            </a:r>
            <a:r>
              <a:rPr lang="fr-FR" sz="2400" b="1" dirty="0">
                <a:solidFill>
                  <a:srgbClr val="FFFF00"/>
                </a:solidFill>
              </a:rPr>
              <a:t>Système Norma  de muselière à tubes</a:t>
            </a:r>
            <a:r>
              <a:rPr lang="fr-FR" sz="2400" b="1" dirty="0"/>
              <a:t>) </a:t>
            </a:r>
          </a:p>
          <a:p>
            <a:pPr marL="0" indent="0">
              <a:buNone/>
            </a:pPr>
            <a:r>
              <a:rPr lang="fr-FR" sz="2400" b="1" dirty="0"/>
              <a:t>et continuer à détruire tout ce que l’on peut lors de leur venue au rucher ( </a:t>
            </a:r>
            <a:r>
              <a:rPr lang="fr-FR" sz="2400" b="1" dirty="0">
                <a:solidFill>
                  <a:srgbClr val="FFFF00"/>
                </a:solidFill>
              </a:rPr>
              <a:t>Harpe électronique</a:t>
            </a:r>
            <a:r>
              <a:rPr lang="fr-FR" sz="2400" b="1" dirty="0"/>
              <a:t> &amp;</a:t>
            </a:r>
            <a:r>
              <a:rPr lang="fr-FR" sz="2400" b="1" dirty="0">
                <a:solidFill>
                  <a:srgbClr val="FFFF00"/>
                </a:solidFill>
              </a:rPr>
              <a:t> nasse</a:t>
            </a:r>
            <a:r>
              <a:rPr lang="fr-FR" sz="2400" b="1" dirty="0"/>
              <a:t>)</a:t>
            </a:r>
          </a:p>
          <a:p>
            <a:pPr marL="0" indent="0">
              <a:buNone/>
            </a:pPr>
            <a:r>
              <a:rPr lang="fr-FR" sz="2400" b="1" dirty="0"/>
              <a:t>Rechercher les nids et les faire détruire via la méthode du « </a:t>
            </a:r>
            <a:r>
              <a:rPr lang="fr-FR" sz="2400" b="1" dirty="0">
                <a:solidFill>
                  <a:srgbClr val="FFFF00"/>
                </a:solidFill>
              </a:rPr>
              <a:t>pot </a:t>
            </a:r>
            <a:r>
              <a:rPr lang="fr-FR" sz="2400" b="1" dirty="0"/>
              <a:t>»</a:t>
            </a:r>
          </a:p>
        </p:txBody>
      </p:sp>
    </p:spTree>
    <p:extLst>
      <p:ext uri="{BB962C8B-B14F-4D97-AF65-F5344CB8AC3E}">
        <p14:creationId xmlns:p14="http://schemas.microsoft.com/office/powerpoint/2010/main" val="3751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A1662-5560-1C0D-5A0C-9979F8B214A2}"/>
              </a:ext>
            </a:extLst>
          </p:cNvPr>
          <p:cNvSpPr>
            <a:spLocks noGrp="1"/>
          </p:cNvSpPr>
          <p:nvPr>
            <p:ph type="title"/>
          </p:nvPr>
        </p:nvSpPr>
        <p:spPr>
          <a:xfrm>
            <a:off x="1249568" y="39329"/>
            <a:ext cx="9905998" cy="806245"/>
          </a:xfrm>
        </p:spPr>
        <p:txBody>
          <a:bodyPr>
            <a:normAutofit/>
          </a:bodyPr>
          <a:lstStyle/>
          <a:p>
            <a:pPr algn="ctr"/>
            <a:r>
              <a:rPr lang="fr-FR" sz="4000" b="1" dirty="0"/>
              <a:t>MASQUER LES ABEILLES;</a:t>
            </a:r>
          </a:p>
        </p:txBody>
      </p:sp>
      <p:sp>
        <p:nvSpPr>
          <p:cNvPr id="3" name="Espace réservé du contenu 2">
            <a:extLst>
              <a:ext uri="{FF2B5EF4-FFF2-40B4-BE49-F238E27FC236}">
                <a16:creationId xmlns:a16="http://schemas.microsoft.com/office/drawing/2014/main" id="{680F42B7-04D8-687D-C53C-00F8CC9E05C5}"/>
              </a:ext>
            </a:extLst>
          </p:cNvPr>
          <p:cNvSpPr>
            <a:spLocks noGrp="1"/>
          </p:cNvSpPr>
          <p:nvPr>
            <p:ph idx="1"/>
          </p:nvPr>
        </p:nvSpPr>
        <p:spPr>
          <a:xfrm>
            <a:off x="256510" y="1241321"/>
            <a:ext cx="3578072" cy="3448666"/>
          </a:xfrm>
        </p:spPr>
        <p:txBody>
          <a:bodyPr>
            <a:normAutofit/>
          </a:bodyPr>
          <a:lstStyle/>
          <a:p>
            <a:pPr marL="0" indent="0">
              <a:buNone/>
            </a:pPr>
            <a:r>
              <a:rPr lang="fr-FR" sz="2800" b="1" dirty="0"/>
              <a:t>Un système de tente en tulle léger permet cet artifice.</a:t>
            </a:r>
          </a:p>
        </p:txBody>
      </p:sp>
      <p:pic>
        <p:nvPicPr>
          <p:cNvPr id="5" name="Image 4" descr="Une image contenant plein air, arbre, herbe, Poubelle&#10;&#10;Le contenu généré par l’IA peut être incorrect.">
            <a:extLst>
              <a:ext uri="{FF2B5EF4-FFF2-40B4-BE49-F238E27FC236}">
                <a16:creationId xmlns:a16="http://schemas.microsoft.com/office/drawing/2014/main" id="{0D5D70C0-7943-2C5A-EA27-041E6D473A1F}"/>
              </a:ext>
            </a:extLst>
          </p:cNvPr>
          <p:cNvPicPr>
            <a:picLocks noChangeAspect="1"/>
          </p:cNvPicPr>
          <p:nvPr/>
        </p:nvPicPr>
        <p:blipFill>
          <a:blip r:embed="rId2"/>
          <a:stretch>
            <a:fillRect/>
          </a:stretch>
        </p:blipFill>
        <p:spPr>
          <a:xfrm>
            <a:off x="8739177" y="966124"/>
            <a:ext cx="3325003" cy="5852547"/>
          </a:xfrm>
          <a:prstGeom prst="rect">
            <a:avLst/>
          </a:prstGeom>
        </p:spPr>
      </p:pic>
      <p:pic>
        <p:nvPicPr>
          <p:cNvPr id="7" name="Image 6" descr="Une image contenant herbe, plein air, boîte, plante&#10;&#10;Le contenu généré par l’IA peut être incorrect.">
            <a:extLst>
              <a:ext uri="{FF2B5EF4-FFF2-40B4-BE49-F238E27FC236}">
                <a16:creationId xmlns:a16="http://schemas.microsoft.com/office/drawing/2014/main" id="{69C5EC3F-710D-7E94-7C20-146519FC7C35}"/>
              </a:ext>
            </a:extLst>
          </p:cNvPr>
          <p:cNvPicPr>
            <a:picLocks noChangeAspect="1"/>
          </p:cNvPicPr>
          <p:nvPr/>
        </p:nvPicPr>
        <p:blipFill>
          <a:blip r:embed="rId3"/>
          <a:stretch>
            <a:fillRect/>
          </a:stretch>
        </p:blipFill>
        <p:spPr>
          <a:xfrm>
            <a:off x="3967138" y="1101213"/>
            <a:ext cx="4149757" cy="5541682"/>
          </a:xfrm>
          <a:prstGeom prst="rect">
            <a:avLst/>
          </a:prstGeom>
        </p:spPr>
      </p:pic>
    </p:spTree>
    <p:extLst>
      <p:ext uri="{BB962C8B-B14F-4D97-AF65-F5344CB8AC3E}">
        <p14:creationId xmlns:p14="http://schemas.microsoft.com/office/powerpoint/2010/main" val="37439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DD68F-CA31-54E1-380D-43454F009EB5}"/>
              </a:ext>
            </a:extLst>
          </p:cNvPr>
          <p:cNvSpPr>
            <a:spLocks noGrp="1"/>
          </p:cNvSpPr>
          <p:nvPr>
            <p:ph type="title"/>
          </p:nvPr>
        </p:nvSpPr>
        <p:spPr>
          <a:xfrm>
            <a:off x="1141413" y="0"/>
            <a:ext cx="9905998" cy="884903"/>
          </a:xfrm>
        </p:spPr>
        <p:txBody>
          <a:bodyPr>
            <a:normAutofit/>
          </a:bodyPr>
          <a:lstStyle/>
          <a:p>
            <a:pPr algn="ctr"/>
            <a:r>
              <a:rPr lang="fr-FR" sz="4000" b="1" dirty="0"/>
              <a:t>Les muselières grillagées</a:t>
            </a:r>
          </a:p>
        </p:txBody>
      </p:sp>
      <p:pic>
        <p:nvPicPr>
          <p:cNvPr id="5" name="Image 4" descr="Une image contenant boîte, bâtiment, cage&#10;&#10;Le contenu généré par l’IA peut être incorrect.">
            <a:extLst>
              <a:ext uri="{FF2B5EF4-FFF2-40B4-BE49-F238E27FC236}">
                <a16:creationId xmlns:a16="http://schemas.microsoft.com/office/drawing/2014/main" id="{33D99699-EFE1-C802-A6FE-31FADB7C2D03}"/>
              </a:ext>
            </a:extLst>
          </p:cNvPr>
          <p:cNvPicPr>
            <a:picLocks noChangeAspect="1"/>
          </p:cNvPicPr>
          <p:nvPr/>
        </p:nvPicPr>
        <p:blipFill>
          <a:blip r:embed="rId2"/>
          <a:stretch>
            <a:fillRect/>
          </a:stretch>
        </p:blipFill>
        <p:spPr>
          <a:xfrm>
            <a:off x="2322432" y="884903"/>
            <a:ext cx="7543960" cy="3714128"/>
          </a:xfrm>
          <a:prstGeom prst="rect">
            <a:avLst/>
          </a:prstGeom>
        </p:spPr>
      </p:pic>
      <p:sp>
        <p:nvSpPr>
          <p:cNvPr id="6" name="ZoneTexte 5">
            <a:extLst>
              <a:ext uri="{FF2B5EF4-FFF2-40B4-BE49-F238E27FC236}">
                <a16:creationId xmlns:a16="http://schemas.microsoft.com/office/drawing/2014/main" id="{D8E8FBEC-B8C2-77DF-6399-CBB9E76ED713}"/>
              </a:ext>
            </a:extLst>
          </p:cNvPr>
          <p:cNvSpPr txBox="1"/>
          <p:nvPr/>
        </p:nvSpPr>
        <p:spPr>
          <a:xfrm>
            <a:off x="2322432" y="5063613"/>
            <a:ext cx="7543960" cy="1569660"/>
          </a:xfrm>
          <a:prstGeom prst="rect">
            <a:avLst/>
          </a:prstGeom>
          <a:noFill/>
        </p:spPr>
        <p:txBody>
          <a:bodyPr wrap="square" rtlCol="0">
            <a:spAutoFit/>
          </a:bodyPr>
          <a:lstStyle/>
          <a:p>
            <a:pPr algn="just"/>
            <a:r>
              <a:rPr lang="fr-FR" sz="2400" b="1" dirty="0"/>
              <a:t>Objectif empêcher l’accès à la planche d’envol et à l’entrée de la ruche l’abeille rentrant rapidement à travers le grillage est protégée le temps  de rentrer dans la ruche</a:t>
            </a:r>
          </a:p>
        </p:txBody>
      </p:sp>
    </p:spTree>
    <p:extLst>
      <p:ext uri="{BB962C8B-B14F-4D97-AF65-F5344CB8AC3E}">
        <p14:creationId xmlns:p14="http://schemas.microsoft.com/office/powerpoint/2010/main" val="394536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7F296-FB8B-E86C-9989-94CC500998A3}"/>
              </a:ext>
            </a:extLst>
          </p:cNvPr>
          <p:cNvSpPr>
            <a:spLocks noGrp="1"/>
          </p:cNvSpPr>
          <p:nvPr>
            <p:ph type="title"/>
          </p:nvPr>
        </p:nvSpPr>
        <p:spPr>
          <a:xfrm>
            <a:off x="698090" y="0"/>
            <a:ext cx="10457476" cy="796413"/>
          </a:xfrm>
        </p:spPr>
        <p:txBody>
          <a:bodyPr>
            <a:normAutofit/>
          </a:bodyPr>
          <a:lstStyle/>
          <a:p>
            <a:r>
              <a:rPr lang="fr-FR" sz="3600" b="1" dirty="0"/>
              <a:t>De l’importance du piégeage de printemps.</a:t>
            </a:r>
          </a:p>
        </p:txBody>
      </p:sp>
      <p:sp>
        <p:nvSpPr>
          <p:cNvPr id="3" name="Espace réservé du contenu 2">
            <a:extLst>
              <a:ext uri="{FF2B5EF4-FFF2-40B4-BE49-F238E27FC236}">
                <a16:creationId xmlns:a16="http://schemas.microsoft.com/office/drawing/2014/main" id="{F411B827-02EE-F471-8970-BFCDB54228B5}"/>
              </a:ext>
            </a:extLst>
          </p:cNvPr>
          <p:cNvSpPr>
            <a:spLocks noGrp="1"/>
          </p:cNvSpPr>
          <p:nvPr>
            <p:ph idx="1"/>
          </p:nvPr>
        </p:nvSpPr>
        <p:spPr>
          <a:xfrm>
            <a:off x="286006" y="963562"/>
            <a:ext cx="11905994" cy="2939844"/>
          </a:xfrm>
        </p:spPr>
        <p:txBody>
          <a:bodyPr>
            <a:noAutofit/>
          </a:bodyPr>
          <a:lstStyle/>
          <a:p>
            <a:pPr marL="0" indent="0" algn="just">
              <a:buNone/>
            </a:pPr>
            <a:r>
              <a:rPr lang="fr-FR" sz="2800" b="1" dirty="0"/>
              <a:t>La reine fondatrice fécondée à besoin pour construire son nid primaire </a:t>
            </a:r>
            <a:r>
              <a:rPr lang="fr-FR" sz="2800" b="1" dirty="0">
                <a:solidFill>
                  <a:srgbClr val="FFFF00"/>
                </a:solidFill>
              </a:rPr>
              <a:t>de sucre </a:t>
            </a:r>
            <a:r>
              <a:rPr lang="fr-FR" sz="2800" b="1" dirty="0"/>
              <a:t>afin de réaliser l’enveloppe et ensuite  les premiers rayons et alvéoles pour  pondre et donner  naissance à des ouvrières qui émergées,  continueront la construction du nid primaire; elles s’occuperont  à nourrir les larves pour faire croître la colonie. Les ouvrières auront, elles aussi, </a:t>
            </a:r>
            <a:r>
              <a:rPr lang="fr-FR" sz="2800" b="1" dirty="0">
                <a:solidFill>
                  <a:srgbClr val="FFFF00"/>
                </a:solidFill>
              </a:rPr>
              <a:t>besoin de sucre</a:t>
            </a:r>
            <a:r>
              <a:rPr lang="fr-FR" sz="2800" b="1" dirty="0"/>
              <a:t> pour leurs travaux de « maçonnerie » et d’élevage,</a:t>
            </a:r>
          </a:p>
        </p:txBody>
      </p:sp>
      <p:sp>
        <p:nvSpPr>
          <p:cNvPr id="4" name="ZoneTexte 3">
            <a:extLst>
              <a:ext uri="{FF2B5EF4-FFF2-40B4-BE49-F238E27FC236}">
                <a16:creationId xmlns:a16="http://schemas.microsoft.com/office/drawing/2014/main" id="{52D3977C-CFEA-6087-A3E3-858B2E351B41}"/>
              </a:ext>
            </a:extLst>
          </p:cNvPr>
          <p:cNvSpPr txBox="1"/>
          <p:nvPr/>
        </p:nvSpPr>
        <p:spPr>
          <a:xfrm>
            <a:off x="286006" y="4021394"/>
            <a:ext cx="11227568" cy="2246769"/>
          </a:xfrm>
          <a:prstGeom prst="rect">
            <a:avLst/>
          </a:prstGeom>
          <a:noFill/>
        </p:spPr>
        <p:txBody>
          <a:bodyPr wrap="square" rtlCol="0">
            <a:spAutoFit/>
          </a:bodyPr>
          <a:lstStyle/>
          <a:p>
            <a:pPr algn="just"/>
            <a:r>
              <a:rPr lang="fr-FR" sz="2800" b="1" dirty="0"/>
              <a:t>Pour piéger efficacement dans cette période là, il faut créer un appât sucré mais qui dégage des effluves odorants puissants suffisamment forts pour être détectés depuis de longues distances et servir de  support  à l’approche du piège et  être attractifs.</a:t>
            </a:r>
          </a:p>
        </p:txBody>
      </p:sp>
    </p:spTree>
    <p:extLst>
      <p:ext uri="{BB962C8B-B14F-4D97-AF65-F5344CB8AC3E}">
        <p14:creationId xmlns:p14="http://schemas.microsoft.com/office/powerpoint/2010/main" val="35824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C706A-4D54-8FA0-B6A9-D33DBC419B60}"/>
              </a:ext>
            </a:extLst>
          </p:cNvPr>
          <p:cNvSpPr>
            <a:spLocks noGrp="1"/>
          </p:cNvSpPr>
          <p:nvPr>
            <p:ph type="title"/>
          </p:nvPr>
        </p:nvSpPr>
        <p:spPr>
          <a:xfrm>
            <a:off x="1143001" y="0"/>
            <a:ext cx="9905998" cy="766916"/>
          </a:xfrm>
        </p:spPr>
        <p:txBody>
          <a:bodyPr>
            <a:normAutofit/>
          </a:bodyPr>
          <a:lstStyle/>
          <a:p>
            <a:r>
              <a:rPr lang="fr-FR" sz="4000" b="1" dirty="0"/>
              <a:t>MUSELIERE piège  DIT DE 	« </a:t>
            </a:r>
            <a:r>
              <a:rPr lang="fr-FR" sz="4000" b="1" dirty="0" err="1"/>
              <a:t>fERNANDO</a:t>
            </a:r>
            <a:r>
              <a:rPr lang="fr-FR" sz="4000" b="1" dirty="0"/>
              <a:t> »</a:t>
            </a:r>
          </a:p>
        </p:txBody>
      </p:sp>
      <p:sp>
        <p:nvSpPr>
          <p:cNvPr id="3" name="Espace réservé du contenu 2">
            <a:extLst>
              <a:ext uri="{FF2B5EF4-FFF2-40B4-BE49-F238E27FC236}">
                <a16:creationId xmlns:a16="http://schemas.microsoft.com/office/drawing/2014/main" id="{D8A095B7-8BA2-F66B-7A1A-2D69E0FFBBF4}"/>
              </a:ext>
            </a:extLst>
          </p:cNvPr>
          <p:cNvSpPr>
            <a:spLocks noGrp="1"/>
          </p:cNvSpPr>
          <p:nvPr>
            <p:ph idx="1"/>
          </p:nvPr>
        </p:nvSpPr>
        <p:spPr>
          <a:xfrm>
            <a:off x="0" y="845574"/>
            <a:ext cx="12192000" cy="1052052"/>
          </a:xfrm>
        </p:spPr>
        <p:txBody>
          <a:bodyPr>
            <a:normAutofit fontScale="92500"/>
          </a:bodyPr>
          <a:lstStyle/>
          <a:p>
            <a:r>
              <a:rPr lang="fr-FR" sz="2800" b="1" dirty="0">
                <a:solidFill>
                  <a:srgbClr val="FFFF00"/>
                </a:solidFill>
              </a:rPr>
              <a:t>Objectif</a:t>
            </a:r>
            <a:r>
              <a:rPr lang="fr-FR" sz="2800" b="1" dirty="0"/>
              <a:t> : on n’empêche pas le FA d’accéder à la  planche d’envol mais s’il y arrive il n’en repart pas et finit sa vie dans les bouteilles pièges latérales</a:t>
            </a:r>
          </a:p>
        </p:txBody>
      </p:sp>
      <p:pic>
        <p:nvPicPr>
          <p:cNvPr id="5" name="Image 4" descr="Une image contenant cage, bâtiment, plein air, herbe&#10;&#10;Le contenu généré par l’IA peut être incorrect.">
            <a:extLst>
              <a:ext uri="{FF2B5EF4-FFF2-40B4-BE49-F238E27FC236}">
                <a16:creationId xmlns:a16="http://schemas.microsoft.com/office/drawing/2014/main" id="{557B3741-F221-B714-D4AA-2AC05C364AF7}"/>
              </a:ext>
            </a:extLst>
          </p:cNvPr>
          <p:cNvPicPr>
            <a:picLocks noChangeAspect="1"/>
          </p:cNvPicPr>
          <p:nvPr/>
        </p:nvPicPr>
        <p:blipFill>
          <a:blip r:embed="rId2"/>
          <a:stretch>
            <a:fillRect/>
          </a:stretch>
        </p:blipFill>
        <p:spPr>
          <a:xfrm>
            <a:off x="1735394" y="1806299"/>
            <a:ext cx="8568814" cy="4943546"/>
          </a:xfrm>
          <a:prstGeom prst="rect">
            <a:avLst/>
          </a:prstGeom>
        </p:spPr>
      </p:pic>
    </p:spTree>
    <p:extLst>
      <p:ext uri="{BB962C8B-B14F-4D97-AF65-F5344CB8AC3E}">
        <p14:creationId xmlns:p14="http://schemas.microsoft.com/office/powerpoint/2010/main" val="23914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8C3A2-6F15-A487-6EF1-882388A05572}"/>
              </a:ext>
            </a:extLst>
          </p:cNvPr>
          <p:cNvSpPr>
            <a:spLocks noGrp="1"/>
          </p:cNvSpPr>
          <p:nvPr>
            <p:ph type="title"/>
          </p:nvPr>
        </p:nvSpPr>
        <p:spPr>
          <a:xfrm>
            <a:off x="974265" y="0"/>
            <a:ext cx="9905998" cy="845574"/>
          </a:xfrm>
        </p:spPr>
        <p:txBody>
          <a:bodyPr>
            <a:normAutofit/>
          </a:bodyPr>
          <a:lstStyle/>
          <a:p>
            <a:pPr algn="ctr"/>
            <a:r>
              <a:rPr lang="fr-FR" sz="4400" b="1" dirty="0"/>
              <a:t>Muselière à tubes de type Norma</a:t>
            </a:r>
          </a:p>
        </p:txBody>
      </p:sp>
      <p:pic>
        <p:nvPicPr>
          <p:cNvPr id="5" name="Image 4" descr="Une image contenant en bois, bois, conteneur, plein air&#10;&#10;Le contenu généré par l’IA peut être incorrect.">
            <a:extLst>
              <a:ext uri="{FF2B5EF4-FFF2-40B4-BE49-F238E27FC236}">
                <a16:creationId xmlns:a16="http://schemas.microsoft.com/office/drawing/2014/main" id="{71217B8F-24B8-33BF-65F8-2ACF83968314}"/>
              </a:ext>
            </a:extLst>
          </p:cNvPr>
          <p:cNvPicPr>
            <a:picLocks noChangeAspect="1"/>
          </p:cNvPicPr>
          <p:nvPr/>
        </p:nvPicPr>
        <p:blipFill>
          <a:blip r:embed="rId2"/>
          <a:stretch>
            <a:fillRect/>
          </a:stretch>
        </p:blipFill>
        <p:spPr>
          <a:xfrm>
            <a:off x="234494" y="2674375"/>
            <a:ext cx="4178125" cy="4022556"/>
          </a:xfrm>
          <a:prstGeom prst="rect">
            <a:avLst/>
          </a:prstGeom>
        </p:spPr>
      </p:pic>
      <p:pic>
        <p:nvPicPr>
          <p:cNvPr id="7" name="Image 6" descr="Une image contenant plein air, plante, arbre, herbe&#10;&#10;Le contenu généré par l’IA peut être incorrect.">
            <a:extLst>
              <a:ext uri="{FF2B5EF4-FFF2-40B4-BE49-F238E27FC236}">
                <a16:creationId xmlns:a16="http://schemas.microsoft.com/office/drawing/2014/main" id="{E6261446-602C-81BE-43F3-895C4CE523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3174" y="2533034"/>
            <a:ext cx="7688826" cy="4324965"/>
          </a:xfrm>
          <a:prstGeom prst="rect">
            <a:avLst/>
          </a:prstGeom>
        </p:spPr>
      </p:pic>
      <p:sp>
        <p:nvSpPr>
          <p:cNvPr id="8" name="ZoneTexte 7">
            <a:extLst>
              <a:ext uri="{FF2B5EF4-FFF2-40B4-BE49-F238E27FC236}">
                <a16:creationId xmlns:a16="http://schemas.microsoft.com/office/drawing/2014/main" id="{56DEABE5-359B-13B9-369F-016A16520571}"/>
              </a:ext>
            </a:extLst>
          </p:cNvPr>
          <p:cNvSpPr txBox="1"/>
          <p:nvPr/>
        </p:nvSpPr>
        <p:spPr>
          <a:xfrm>
            <a:off x="424852" y="719808"/>
            <a:ext cx="11248103" cy="2000548"/>
          </a:xfrm>
          <a:prstGeom prst="rect">
            <a:avLst/>
          </a:prstGeom>
          <a:noFill/>
        </p:spPr>
        <p:txBody>
          <a:bodyPr wrap="square" rtlCol="0">
            <a:spAutoFit/>
          </a:bodyPr>
          <a:lstStyle/>
          <a:p>
            <a:pPr algn="just"/>
            <a:r>
              <a:rPr lang="fr-FR" sz="2400" b="1" dirty="0">
                <a:solidFill>
                  <a:srgbClr val="FFFF00"/>
                </a:solidFill>
              </a:rPr>
              <a:t>Principe. </a:t>
            </a:r>
            <a:r>
              <a:rPr lang="fr-FR" sz="2000" b="1" dirty="0"/>
              <a:t>De la planche d’envol l’abeille voit la lumière plus « claire » dans les tubes couleur sable avec sortie à 45° Quand elle  sort du tube elle est à vitesse de croisière donc rapide, un FA en embuscade devant la ruche n’a pas le temps de la voir sortir n’ayant le visuel que trop tardivement. L’abeille rentre  également à vitesse de croisière dans le tube sombre à 90° elle disparait rapidement à la vue d’un FA embusqué devant la ruche.</a:t>
            </a:r>
          </a:p>
        </p:txBody>
      </p:sp>
      <p:sp>
        <p:nvSpPr>
          <p:cNvPr id="9" name="ZoneTexte 8">
            <a:extLst>
              <a:ext uri="{FF2B5EF4-FFF2-40B4-BE49-F238E27FC236}">
                <a16:creationId xmlns:a16="http://schemas.microsoft.com/office/drawing/2014/main" id="{304F7759-34DE-B373-24F1-1960297B7E37}"/>
              </a:ext>
            </a:extLst>
          </p:cNvPr>
          <p:cNvSpPr txBox="1"/>
          <p:nvPr/>
        </p:nvSpPr>
        <p:spPr>
          <a:xfrm>
            <a:off x="9281652" y="6478835"/>
            <a:ext cx="2910348" cy="369332"/>
          </a:xfrm>
          <a:prstGeom prst="rect">
            <a:avLst/>
          </a:prstGeom>
          <a:noFill/>
        </p:spPr>
        <p:txBody>
          <a:bodyPr wrap="square" rtlCol="0">
            <a:spAutoFit/>
          </a:bodyPr>
          <a:lstStyle/>
          <a:p>
            <a:r>
              <a:rPr lang="fr-FR" b="1" dirty="0">
                <a:solidFill>
                  <a:srgbClr val="FFFF00"/>
                </a:solidFill>
              </a:rPr>
              <a:t>Construction « maison »</a:t>
            </a:r>
          </a:p>
        </p:txBody>
      </p:sp>
    </p:spTree>
    <p:extLst>
      <p:ext uri="{BB962C8B-B14F-4D97-AF65-F5344CB8AC3E}">
        <p14:creationId xmlns:p14="http://schemas.microsoft.com/office/powerpoint/2010/main" val="41946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2D0B4-1213-877D-D380-675C8CA01413}"/>
              </a:ext>
            </a:extLst>
          </p:cNvPr>
          <p:cNvSpPr>
            <a:spLocks noGrp="1"/>
          </p:cNvSpPr>
          <p:nvPr>
            <p:ph type="title"/>
          </p:nvPr>
        </p:nvSpPr>
        <p:spPr>
          <a:xfrm>
            <a:off x="1052922" y="0"/>
            <a:ext cx="9905998" cy="707923"/>
          </a:xfrm>
        </p:spPr>
        <p:txBody>
          <a:bodyPr>
            <a:normAutofit/>
          </a:bodyPr>
          <a:lstStyle/>
          <a:p>
            <a:pPr algn="ctr"/>
            <a:r>
              <a:rPr lang="fr-FR" sz="4000" b="1" dirty="0"/>
              <a:t>Muselière à lames</a:t>
            </a:r>
          </a:p>
        </p:txBody>
      </p:sp>
      <p:pic>
        <p:nvPicPr>
          <p:cNvPr id="4" name="Image 3">
            <a:extLst>
              <a:ext uri="{FF2B5EF4-FFF2-40B4-BE49-F238E27FC236}">
                <a16:creationId xmlns:a16="http://schemas.microsoft.com/office/drawing/2014/main" id="{0DCD62A9-8D07-8C06-34E3-8D6C82CB5F05}"/>
              </a:ext>
            </a:extLst>
          </p:cNvPr>
          <p:cNvPicPr>
            <a:picLocks noChangeAspect="1"/>
          </p:cNvPicPr>
          <p:nvPr/>
        </p:nvPicPr>
        <p:blipFill>
          <a:blip r:embed="rId2"/>
          <a:stretch>
            <a:fillRect/>
          </a:stretch>
        </p:blipFill>
        <p:spPr>
          <a:xfrm>
            <a:off x="6705600" y="707923"/>
            <a:ext cx="5329083" cy="6069847"/>
          </a:xfrm>
          <a:prstGeom prst="rect">
            <a:avLst/>
          </a:prstGeom>
        </p:spPr>
      </p:pic>
      <p:sp>
        <p:nvSpPr>
          <p:cNvPr id="5" name="ZoneTexte 4">
            <a:extLst>
              <a:ext uri="{FF2B5EF4-FFF2-40B4-BE49-F238E27FC236}">
                <a16:creationId xmlns:a16="http://schemas.microsoft.com/office/drawing/2014/main" id="{44E2B3E2-FEB9-B285-36F1-26F0729BAE31}"/>
              </a:ext>
            </a:extLst>
          </p:cNvPr>
          <p:cNvSpPr txBox="1"/>
          <p:nvPr/>
        </p:nvSpPr>
        <p:spPr>
          <a:xfrm>
            <a:off x="285134" y="786581"/>
            <a:ext cx="6115665" cy="5016758"/>
          </a:xfrm>
          <a:prstGeom prst="rect">
            <a:avLst/>
          </a:prstGeom>
          <a:noFill/>
        </p:spPr>
        <p:txBody>
          <a:bodyPr wrap="square" rtlCol="0">
            <a:spAutoFit/>
          </a:bodyPr>
          <a:lstStyle/>
          <a:p>
            <a:pPr algn="just"/>
            <a:r>
              <a:rPr lang="fr-FR" sz="2000" b="1" dirty="0"/>
              <a:t>Des lames de sommier récupérées sont disposées sur un coffre en échelons  dégradés avec un intervalle entre deux lames horizontales  de 6,5 </a:t>
            </a:r>
            <a:r>
              <a:rPr lang="fr-FR" sz="2000" b="1" dirty="0" err="1"/>
              <a:t>mm.</a:t>
            </a:r>
            <a:endParaRPr lang="fr-FR" sz="2000" b="1" dirty="0"/>
          </a:p>
          <a:p>
            <a:pPr algn="just"/>
            <a:endParaRPr lang="fr-FR" sz="2000" b="1" dirty="0"/>
          </a:p>
          <a:p>
            <a:pPr algn="just"/>
            <a:r>
              <a:rPr lang="fr-FR" sz="2000" b="1" dirty="0"/>
              <a:t>Même principe, masquer la vue de l’abeille au FA quand elle sort entre deux lames elle a sa vitesse d’envol de croisière et donc est rapide. </a:t>
            </a:r>
          </a:p>
          <a:p>
            <a:pPr algn="just"/>
            <a:endParaRPr lang="fr-FR" sz="2000" b="1" dirty="0"/>
          </a:p>
          <a:p>
            <a:pPr algn="just"/>
            <a:r>
              <a:rPr lang="fr-FR" sz="2000" b="1" dirty="0"/>
              <a:t>Quand elle rentre à peine posée sur  une des lames elle disparait  rapidement à la vue  du Frelon.</a:t>
            </a:r>
          </a:p>
          <a:p>
            <a:pPr algn="just"/>
            <a:endParaRPr lang="fr-FR" sz="2000" b="1" dirty="0"/>
          </a:p>
          <a:p>
            <a:pPr algn="just"/>
            <a:r>
              <a:rPr lang="fr-FR" sz="2000" b="1" dirty="0"/>
              <a:t>Avec 6  intervalles sur toute la largeur de la ruche les entrées et sorties multiples ne sont pas gênées. La cadence peut être élevée !</a:t>
            </a:r>
          </a:p>
        </p:txBody>
      </p:sp>
    </p:spTree>
    <p:extLst>
      <p:ext uri="{BB962C8B-B14F-4D97-AF65-F5344CB8AC3E}">
        <p14:creationId xmlns:p14="http://schemas.microsoft.com/office/powerpoint/2010/main" val="34889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left)">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4D33D-B1E7-2FD4-C3B6-A6BC13BD5416}"/>
              </a:ext>
            </a:extLst>
          </p:cNvPr>
          <p:cNvSpPr>
            <a:spLocks noGrp="1"/>
          </p:cNvSpPr>
          <p:nvPr>
            <p:ph type="title"/>
          </p:nvPr>
        </p:nvSpPr>
        <p:spPr>
          <a:xfrm>
            <a:off x="1141413" y="114300"/>
            <a:ext cx="9905998" cy="1222887"/>
          </a:xfrm>
        </p:spPr>
        <p:txBody>
          <a:bodyPr>
            <a:normAutofit/>
          </a:bodyPr>
          <a:lstStyle/>
          <a:p>
            <a:pPr algn="ctr"/>
            <a:r>
              <a:rPr lang="fr-FR" sz="3600" b="1" dirty="0"/>
              <a:t>Destruction des FA au Rucher </a:t>
            </a:r>
            <a:br>
              <a:rPr lang="fr-FR" sz="3600" b="1" dirty="0"/>
            </a:br>
            <a:r>
              <a:rPr lang="fr-FR" sz="3600" b="1" dirty="0"/>
              <a:t>LA HARPE électronique</a:t>
            </a:r>
          </a:p>
        </p:txBody>
      </p:sp>
      <p:sp>
        <p:nvSpPr>
          <p:cNvPr id="3" name="Espace réservé du contenu 2">
            <a:extLst>
              <a:ext uri="{FF2B5EF4-FFF2-40B4-BE49-F238E27FC236}">
                <a16:creationId xmlns:a16="http://schemas.microsoft.com/office/drawing/2014/main" id="{11DA7A29-6601-F8C2-DF26-5FB1E532EBF5}"/>
              </a:ext>
            </a:extLst>
          </p:cNvPr>
          <p:cNvSpPr>
            <a:spLocks noGrp="1"/>
          </p:cNvSpPr>
          <p:nvPr>
            <p:ph idx="1"/>
          </p:nvPr>
        </p:nvSpPr>
        <p:spPr>
          <a:xfrm>
            <a:off x="0" y="1221658"/>
            <a:ext cx="12192000" cy="1222887"/>
          </a:xfrm>
        </p:spPr>
        <p:txBody>
          <a:bodyPr>
            <a:normAutofit/>
          </a:bodyPr>
          <a:lstStyle/>
          <a:p>
            <a:r>
              <a:rPr lang="fr-FR" sz="2800" b="1" dirty="0">
                <a:solidFill>
                  <a:srgbClr val="FFFF00"/>
                </a:solidFill>
              </a:rPr>
              <a:t>Objectif:  </a:t>
            </a:r>
            <a:r>
              <a:rPr lang="fr-FR" sz="2800" b="1" dirty="0"/>
              <a:t>capter les vols de frelons devant les ruches à travers une trame de fil à haute tension et les électrocuter . (</a:t>
            </a:r>
            <a:r>
              <a:rPr lang="fr-FR" sz="1800" b="1" i="1" dirty="0">
                <a:solidFill>
                  <a:srgbClr val="FFFF00"/>
                </a:solidFill>
              </a:rPr>
              <a:t>Coût de revient  80 € fait maison</a:t>
            </a:r>
            <a:r>
              <a:rPr lang="fr-FR" sz="2800" b="1" i="1" dirty="0">
                <a:solidFill>
                  <a:srgbClr val="FFFF00"/>
                </a:solidFill>
              </a:rPr>
              <a:t> </a:t>
            </a:r>
            <a:r>
              <a:rPr lang="fr-FR" sz="2800" b="1" dirty="0"/>
              <a:t>)</a:t>
            </a:r>
          </a:p>
        </p:txBody>
      </p:sp>
      <p:pic>
        <p:nvPicPr>
          <p:cNvPr id="9" name="Image 8" descr="Une image contenant plein air, plante, sol, ciel&#10;&#10;Le contenu généré par l’IA peut être incorrect.">
            <a:extLst>
              <a:ext uri="{FF2B5EF4-FFF2-40B4-BE49-F238E27FC236}">
                <a16:creationId xmlns:a16="http://schemas.microsoft.com/office/drawing/2014/main" id="{4287FBAB-9760-4386-B125-E125FBA0C4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9071" y="2247629"/>
            <a:ext cx="2949677" cy="4610372"/>
          </a:xfrm>
          <a:prstGeom prst="rect">
            <a:avLst/>
          </a:prstGeom>
        </p:spPr>
      </p:pic>
      <p:pic>
        <p:nvPicPr>
          <p:cNvPr id="11" name="Image 10" descr="Une image contenant plein air, sol, plante, arbre&#10;&#10;Le contenu généré par l’IA peut être incorrect.">
            <a:extLst>
              <a:ext uri="{FF2B5EF4-FFF2-40B4-BE49-F238E27FC236}">
                <a16:creationId xmlns:a16="http://schemas.microsoft.com/office/drawing/2014/main" id="{0391A943-BA18-B07F-EEAE-252D53BB87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5896" y="2247628"/>
            <a:ext cx="3457779" cy="4610372"/>
          </a:xfrm>
          <a:prstGeom prst="rect">
            <a:avLst/>
          </a:prstGeom>
        </p:spPr>
      </p:pic>
    </p:spTree>
    <p:extLst>
      <p:ext uri="{BB962C8B-B14F-4D97-AF65-F5344CB8AC3E}">
        <p14:creationId xmlns:p14="http://schemas.microsoft.com/office/powerpoint/2010/main" val="10741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8AA06-F1F5-D021-A0D2-8DAEA0D4292C}"/>
              </a:ext>
            </a:extLst>
          </p:cNvPr>
          <p:cNvSpPr>
            <a:spLocks noGrp="1"/>
          </p:cNvSpPr>
          <p:nvPr>
            <p:ph type="title"/>
          </p:nvPr>
        </p:nvSpPr>
        <p:spPr>
          <a:xfrm>
            <a:off x="0" y="2271251"/>
            <a:ext cx="5329084" cy="1875503"/>
          </a:xfrm>
        </p:spPr>
        <p:txBody>
          <a:bodyPr>
            <a:normAutofit/>
          </a:bodyPr>
          <a:lstStyle/>
          <a:p>
            <a:pPr algn="ctr"/>
            <a:r>
              <a:rPr lang="fr-FR" sz="4000" b="1" dirty="0"/>
              <a:t>LA NASSE DITE « Coréenne »</a:t>
            </a:r>
          </a:p>
        </p:txBody>
      </p:sp>
      <p:pic>
        <p:nvPicPr>
          <p:cNvPr id="5" name="Image 4" descr="Une image contenant plein air, herbe, rucher, ruche&#10;&#10;Le contenu généré par l’IA peut être incorrect.">
            <a:extLst>
              <a:ext uri="{FF2B5EF4-FFF2-40B4-BE49-F238E27FC236}">
                <a16:creationId xmlns:a16="http://schemas.microsoft.com/office/drawing/2014/main" id="{B6269267-FF85-C9E7-1A0D-1D2481325BE4}"/>
              </a:ext>
            </a:extLst>
          </p:cNvPr>
          <p:cNvPicPr>
            <a:picLocks noChangeAspect="1"/>
          </p:cNvPicPr>
          <p:nvPr/>
        </p:nvPicPr>
        <p:blipFill>
          <a:blip r:embed="rId2"/>
          <a:stretch>
            <a:fillRect/>
          </a:stretch>
        </p:blipFill>
        <p:spPr>
          <a:xfrm>
            <a:off x="5633884" y="0"/>
            <a:ext cx="5622863" cy="6893932"/>
          </a:xfrm>
          <a:prstGeom prst="rect">
            <a:avLst/>
          </a:prstGeom>
        </p:spPr>
      </p:pic>
    </p:spTree>
    <p:extLst>
      <p:ext uri="{BB962C8B-B14F-4D97-AF65-F5344CB8AC3E}">
        <p14:creationId xmlns:p14="http://schemas.microsoft.com/office/powerpoint/2010/main" val="67324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52731-6AAC-7CC5-87CC-8540CE630527}"/>
              </a:ext>
            </a:extLst>
          </p:cNvPr>
          <p:cNvSpPr>
            <a:spLocks noGrp="1"/>
          </p:cNvSpPr>
          <p:nvPr>
            <p:ph type="title"/>
          </p:nvPr>
        </p:nvSpPr>
        <p:spPr>
          <a:xfrm>
            <a:off x="0" y="0"/>
            <a:ext cx="12192000" cy="884903"/>
          </a:xfrm>
        </p:spPr>
        <p:txBody>
          <a:bodyPr>
            <a:normAutofit/>
          </a:bodyPr>
          <a:lstStyle/>
          <a:p>
            <a:pPr algn="ctr"/>
            <a:r>
              <a:rPr lang="fr-FR" sz="4000" b="1" dirty="0"/>
              <a:t>Protéger c’est bien éradiquer c’est mieux !</a:t>
            </a:r>
          </a:p>
        </p:txBody>
      </p:sp>
      <p:sp>
        <p:nvSpPr>
          <p:cNvPr id="3" name="Espace réservé du contenu 2">
            <a:extLst>
              <a:ext uri="{FF2B5EF4-FFF2-40B4-BE49-F238E27FC236}">
                <a16:creationId xmlns:a16="http://schemas.microsoft.com/office/drawing/2014/main" id="{8D42200C-72CF-5A43-55D2-DC841348EF60}"/>
              </a:ext>
            </a:extLst>
          </p:cNvPr>
          <p:cNvSpPr>
            <a:spLocks noGrp="1"/>
          </p:cNvSpPr>
          <p:nvPr>
            <p:ph idx="1"/>
          </p:nvPr>
        </p:nvSpPr>
        <p:spPr>
          <a:xfrm>
            <a:off x="315502" y="1199535"/>
            <a:ext cx="11552033" cy="3244646"/>
          </a:xfrm>
        </p:spPr>
        <p:txBody>
          <a:bodyPr>
            <a:normAutofit lnSpcReduction="10000"/>
          </a:bodyPr>
          <a:lstStyle/>
          <a:p>
            <a:pPr marL="0" indent="0" algn="just">
              <a:buNone/>
            </a:pPr>
            <a:r>
              <a:rPr lang="fr-FR" sz="2800" b="1" dirty="0"/>
              <a:t>Une méthode pour traquer les frelons asiatiques et les pister jusqu’à  leur nid a été mis au point par certains apiculteurs et la  méthode dit du « Pot » semble donner et a donné de bons résultats.  Le nombre de nids détectés par cette méthode  a été conséquent et tous les  nids secondaires ainsi trouvés ont pu être détruits.</a:t>
            </a:r>
          </a:p>
          <a:p>
            <a:endParaRPr lang="fr-FR" dirty="0"/>
          </a:p>
          <a:p>
            <a:pPr marL="0" indent="0" algn="ctr">
              <a:buNone/>
            </a:pPr>
            <a:r>
              <a:rPr lang="fr-FR" sz="3200" b="1" dirty="0">
                <a:solidFill>
                  <a:srgbClr val="FFFF00"/>
                </a:solidFill>
              </a:rPr>
              <a:t>C’est l’objet d’une autre présentation.</a:t>
            </a:r>
            <a:endParaRPr lang="fr-FR" dirty="0"/>
          </a:p>
        </p:txBody>
      </p:sp>
      <p:sp>
        <p:nvSpPr>
          <p:cNvPr id="4" name="ZoneTexte 3">
            <a:extLst>
              <a:ext uri="{FF2B5EF4-FFF2-40B4-BE49-F238E27FC236}">
                <a16:creationId xmlns:a16="http://schemas.microsoft.com/office/drawing/2014/main" id="{36DA9916-EAD7-F66B-2D22-526FB54D17FA}"/>
              </a:ext>
            </a:extLst>
          </p:cNvPr>
          <p:cNvSpPr txBox="1"/>
          <p:nvPr/>
        </p:nvSpPr>
        <p:spPr>
          <a:xfrm>
            <a:off x="2905867" y="5250426"/>
            <a:ext cx="6700249" cy="954107"/>
          </a:xfrm>
          <a:prstGeom prst="rect">
            <a:avLst/>
          </a:prstGeom>
          <a:noFill/>
        </p:spPr>
        <p:txBody>
          <a:bodyPr wrap="square" rtlCol="0">
            <a:spAutoFit/>
          </a:bodyPr>
          <a:lstStyle/>
          <a:p>
            <a:pPr algn="ctr"/>
            <a:r>
              <a:rPr lang="fr-FR" sz="2800" b="1" dirty="0"/>
              <a:t>Merci pour votre attention</a:t>
            </a:r>
          </a:p>
          <a:p>
            <a:r>
              <a:rPr lang="fr-FR" sz="2800" b="1" dirty="0"/>
              <a:t>Questions /partages :  c’est à  vous !</a:t>
            </a:r>
          </a:p>
        </p:txBody>
      </p:sp>
    </p:spTree>
    <p:extLst>
      <p:ext uri="{BB962C8B-B14F-4D97-AF65-F5344CB8AC3E}">
        <p14:creationId xmlns:p14="http://schemas.microsoft.com/office/powerpoint/2010/main" val="8225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AA876-A0CC-F8FD-2225-877C122D6422}"/>
              </a:ext>
            </a:extLst>
          </p:cNvPr>
          <p:cNvSpPr>
            <a:spLocks noGrp="1"/>
          </p:cNvSpPr>
          <p:nvPr>
            <p:ph type="title"/>
          </p:nvPr>
        </p:nvSpPr>
        <p:spPr>
          <a:xfrm>
            <a:off x="0" y="0"/>
            <a:ext cx="12192000" cy="1071716"/>
          </a:xfrm>
        </p:spPr>
        <p:txBody>
          <a:bodyPr>
            <a:normAutofit fontScale="90000"/>
          </a:bodyPr>
          <a:lstStyle/>
          <a:p>
            <a:pPr algn="ctr"/>
            <a:r>
              <a:rPr lang="fr-FR" sz="3600" b="1" dirty="0"/>
              <a:t>L’</a:t>
            </a:r>
            <a:r>
              <a:rPr lang="fr-FR" sz="3600" b="1" dirty="0">
                <a:solidFill>
                  <a:srgbClr val="FFFF00"/>
                </a:solidFill>
              </a:rPr>
              <a:t>APPÂT</a:t>
            </a:r>
            <a:r>
              <a:rPr lang="fr-FR" sz="3600" b="1" dirty="0"/>
              <a:t>, « celui qui fonctionne et est éprouvé »</a:t>
            </a:r>
            <a:br>
              <a:rPr lang="fr-FR" sz="3600" b="1" dirty="0"/>
            </a:br>
            <a:endParaRPr lang="fr-FR" sz="3600" b="1" dirty="0"/>
          </a:p>
        </p:txBody>
      </p:sp>
      <p:sp>
        <p:nvSpPr>
          <p:cNvPr id="3" name="Espace réservé du contenu 2">
            <a:extLst>
              <a:ext uri="{FF2B5EF4-FFF2-40B4-BE49-F238E27FC236}">
                <a16:creationId xmlns:a16="http://schemas.microsoft.com/office/drawing/2014/main" id="{F63F599B-CB66-A623-5483-631AC43C6817}"/>
              </a:ext>
            </a:extLst>
          </p:cNvPr>
          <p:cNvSpPr>
            <a:spLocks noGrp="1"/>
          </p:cNvSpPr>
          <p:nvPr>
            <p:ph idx="1"/>
          </p:nvPr>
        </p:nvSpPr>
        <p:spPr>
          <a:xfrm>
            <a:off x="158187" y="924233"/>
            <a:ext cx="12033813" cy="6174657"/>
          </a:xfrm>
        </p:spPr>
        <p:txBody>
          <a:bodyPr>
            <a:normAutofit fontScale="55000" lnSpcReduction="20000"/>
          </a:bodyPr>
          <a:lstStyle/>
          <a:p>
            <a:pPr marL="0" indent="0">
              <a:buNone/>
            </a:pPr>
            <a:r>
              <a:rPr lang="fr-FR" sz="6700" b="1" dirty="0">
                <a:solidFill>
                  <a:srgbClr val="FFFF00"/>
                </a:solidFill>
              </a:rPr>
              <a:t>Comment le composer </a:t>
            </a:r>
            <a:r>
              <a:rPr lang="fr-FR" sz="5100" b="1" dirty="0"/>
              <a:t>:</a:t>
            </a:r>
          </a:p>
          <a:p>
            <a:pPr marL="0" indent="0">
              <a:buNone/>
            </a:pPr>
            <a:endParaRPr lang="fr-FR" sz="3600" b="1" dirty="0"/>
          </a:p>
          <a:p>
            <a:pPr marL="0" indent="0">
              <a:buNone/>
            </a:pPr>
            <a:r>
              <a:rPr lang="fr-FR" sz="4500" b="1" dirty="0">
                <a:solidFill>
                  <a:srgbClr val="FFFF00"/>
                </a:solidFill>
              </a:rPr>
              <a:t>Pour le sucre </a:t>
            </a:r>
            <a:r>
              <a:rPr lang="fr-FR" sz="4200" b="1" dirty="0"/>
              <a:t>on prendra un </a:t>
            </a:r>
            <a:r>
              <a:rPr lang="fr-FR" sz="4200" b="1" dirty="0">
                <a:solidFill>
                  <a:srgbClr val="FFFF00"/>
                </a:solidFill>
              </a:rPr>
              <a:t>sirop de fruits rouges</a:t>
            </a:r>
            <a:r>
              <a:rPr lang="fr-FR" sz="4200" b="1" dirty="0"/>
              <a:t>  bon marché; ( Fraises, cassis, framboises, groseilles, etc..)’ entre 3 € et 5 €  le flacon de 75 cl</a:t>
            </a:r>
          </a:p>
          <a:p>
            <a:pPr marL="0" indent="0">
              <a:buNone/>
            </a:pPr>
            <a:endParaRPr lang="fr-FR" sz="4200" b="1" dirty="0"/>
          </a:p>
          <a:p>
            <a:pPr marL="0" indent="0">
              <a:buNone/>
            </a:pPr>
            <a:r>
              <a:rPr lang="fr-FR" sz="4500" b="1" dirty="0">
                <a:solidFill>
                  <a:srgbClr val="FFFF00"/>
                </a:solidFill>
              </a:rPr>
              <a:t>Pour l’effluve attirant  </a:t>
            </a:r>
            <a:r>
              <a:rPr lang="fr-FR" sz="4200" b="1" dirty="0"/>
              <a:t>on utilisera </a:t>
            </a:r>
            <a:r>
              <a:rPr lang="fr-FR" sz="4200" b="1" dirty="0">
                <a:solidFill>
                  <a:srgbClr val="FFFF00"/>
                </a:solidFill>
              </a:rPr>
              <a:t>la levure</a:t>
            </a:r>
            <a:r>
              <a:rPr lang="fr-FR" sz="4200" b="1" dirty="0"/>
              <a:t> contenue dans </a:t>
            </a:r>
            <a:r>
              <a:rPr lang="fr-FR" sz="4200" b="1" dirty="0">
                <a:solidFill>
                  <a:srgbClr val="FFFF00"/>
                </a:solidFill>
              </a:rPr>
              <a:t>la Bière </a:t>
            </a:r>
            <a:r>
              <a:rPr lang="fr-FR" sz="4200" b="1" dirty="0"/>
              <a:t>par exemple.( 1,15</a:t>
            </a:r>
            <a:r>
              <a:rPr lang="fr-FR" sz="4200" b="1" dirty="0">
                <a:latin typeface="Aharoni" panose="02010803020104030203" pitchFamily="2" charset="-79"/>
                <a:cs typeface="Aharoni" panose="02010803020104030203" pitchFamily="2" charset="-79"/>
              </a:rPr>
              <a:t> €</a:t>
            </a:r>
            <a:r>
              <a:rPr lang="fr-FR" sz="4200" b="1" dirty="0"/>
              <a:t>/ 25cl)</a:t>
            </a:r>
          </a:p>
          <a:p>
            <a:pPr marL="0" indent="0">
              <a:buNone/>
            </a:pPr>
            <a:endParaRPr lang="fr-FR" sz="4200" b="1" dirty="0"/>
          </a:p>
          <a:p>
            <a:pPr marL="0" indent="0">
              <a:buNone/>
            </a:pPr>
            <a:r>
              <a:rPr lang="fr-FR" sz="4200" b="1" dirty="0"/>
              <a:t>Enfin  pour ne pas attirer abeilles et autres pollinisateurs et les piéger inutilement on utilisera un répulsif avec  </a:t>
            </a:r>
            <a:r>
              <a:rPr lang="fr-FR" sz="4200" b="1" dirty="0">
                <a:solidFill>
                  <a:srgbClr val="FFFF00"/>
                </a:solidFill>
              </a:rPr>
              <a:t>un vin blanc/ rouge  </a:t>
            </a:r>
            <a:r>
              <a:rPr lang="fr-FR" sz="4200" b="1" dirty="0"/>
              <a:t>d’entrée de gamme et bon marché. ( 1,65 € / 75 cl)</a:t>
            </a:r>
          </a:p>
          <a:p>
            <a:endParaRPr lang="fr-FR" dirty="0"/>
          </a:p>
          <a:p>
            <a:pPr algn="ctr"/>
            <a:r>
              <a:rPr lang="fr-FR" sz="6500" b="1" dirty="0">
                <a:solidFill>
                  <a:srgbClr val="FFFF00"/>
                </a:solidFill>
              </a:rPr>
              <a:t>Pour moins de 10 € on peut réaliser  3 x 75  cl d’appât ce qui permet de couvrir  une période de 45 jours selon la météo.</a:t>
            </a:r>
          </a:p>
          <a:p>
            <a:endParaRPr lang="fr-FR" dirty="0"/>
          </a:p>
        </p:txBody>
      </p:sp>
    </p:spTree>
    <p:extLst>
      <p:ext uri="{BB962C8B-B14F-4D97-AF65-F5344CB8AC3E}">
        <p14:creationId xmlns:p14="http://schemas.microsoft.com/office/powerpoint/2010/main" val="35577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760A9-FC11-299E-0301-567A497B123A}"/>
              </a:ext>
            </a:extLst>
          </p:cNvPr>
          <p:cNvSpPr>
            <a:spLocks noGrp="1"/>
          </p:cNvSpPr>
          <p:nvPr>
            <p:ph type="title"/>
          </p:nvPr>
        </p:nvSpPr>
        <p:spPr>
          <a:xfrm>
            <a:off x="1141413" y="0"/>
            <a:ext cx="9905998" cy="825909"/>
          </a:xfrm>
        </p:spPr>
        <p:txBody>
          <a:bodyPr>
            <a:normAutofit/>
          </a:bodyPr>
          <a:lstStyle/>
          <a:p>
            <a:pPr algn="ctr"/>
            <a:r>
              <a:rPr lang="fr-FR" sz="4400" b="1" dirty="0"/>
              <a:t>LA RECETTE</a:t>
            </a:r>
          </a:p>
        </p:txBody>
      </p:sp>
      <p:sp>
        <p:nvSpPr>
          <p:cNvPr id="3" name="Espace réservé du contenu 2">
            <a:extLst>
              <a:ext uri="{FF2B5EF4-FFF2-40B4-BE49-F238E27FC236}">
                <a16:creationId xmlns:a16="http://schemas.microsoft.com/office/drawing/2014/main" id="{7510D9C8-ACDA-057C-9537-FA216CA63298}"/>
              </a:ext>
            </a:extLst>
          </p:cNvPr>
          <p:cNvSpPr>
            <a:spLocks noGrp="1"/>
          </p:cNvSpPr>
          <p:nvPr>
            <p:ph idx="1"/>
          </p:nvPr>
        </p:nvSpPr>
        <p:spPr>
          <a:xfrm>
            <a:off x="138522" y="825909"/>
            <a:ext cx="11601194" cy="2603091"/>
          </a:xfrm>
        </p:spPr>
        <p:txBody>
          <a:bodyPr>
            <a:normAutofit/>
          </a:bodyPr>
          <a:lstStyle/>
          <a:p>
            <a:pPr marL="0" indent="0">
              <a:buNone/>
            </a:pPr>
            <a:r>
              <a:rPr lang="fr-FR" sz="2800" b="1" dirty="0"/>
              <a:t>3 I</a:t>
            </a:r>
            <a:r>
              <a:rPr lang="fr-FR" sz="3200" b="1" dirty="0"/>
              <a:t>ngrédients</a:t>
            </a:r>
            <a:r>
              <a:rPr lang="fr-FR" sz="2800" b="1" dirty="0"/>
              <a:t> selon</a:t>
            </a:r>
            <a:r>
              <a:rPr lang="fr-FR" sz="2400" b="1" dirty="0"/>
              <a:t> LA Règle DES  TROIS TIERS S’APPLIQUE:</a:t>
            </a:r>
          </a:p>
          <a:p>
            <a:pPr marL="1371600" lvl="3" indent="0">
              <a:buNone/>
            </a:pPr>
            <a:r>
              <a:rPr lang="fr-FR" sz="2800" b="1" dirty="0"/>
              <a:t>1/3 DE SIROP DE SUCRE</a:t>
            </a:r>
          </a:p>
          <a:p>
            <a:pPr marL="1371600" lvl="3" indent="0">
              <a:buNone/>
            </a:pPr>
            <a:r>
              <a:rPr lang="fr-FR" sz="2800" b="1" dirty="0"/>
              <a:t>1/3 DE BIERE</a:t>
            </a:r>
          </a:p>
          <a:p>
            <a:pPr marL="1371600" lvl="3" indent="0">
              <a:buNone/>
            </a:pPr>
            <a:r>
              <a:rPr lang="fr-FR" sz="2800" b="1" dirty="0"/>
              <a:t>1/3  DE VIN Blanc / rouge</a:t>
            </a:r>
          </a:p>
        </p:txBody>
      </p:sp>
      <p:sp>
        <p:nvSpPr>
          <p:cNvPr id="4" name="ZoneTexte 3">
            <a:extLst>
              <a:ext uri="{FF2B5EF4-FFF2-40B4-BE49-F238E27FC236}">
                <a16:creationId xmlns:a16="http://schemas.microsoft.com/office/drawing/2014/main" id="{0111CA53-A803-B486-70A0-F50B46656B11}"/>
              </a:ext>
            </a:extLst>
          </p:cNvPr>
          <p:cNvSpPr txBox="1"/>
          <p:nvPr/>
        </p:nvSpPr>
        <p:spPr>
          <a:xfrm>
            <a:off x="216310" y="3618271"/>
            <a:ext cx="11601194" cy="2677656"/>
          </a:xfrm>
          <a:prstGeom prst="rect">
            <a:avLst/>
          </a:prstGeom>
          <a:noFill/>
        </p:spPr>
        <p:txBody>
          <a:bodyPr wrap="square" rtlCol="0">
            <a:spAutoFit/>
          </a:bodyPr>
          <a:lstStyle/>
          <a:p>
            <a:r>
              <a:rPr lang="fr-FR" sz="2400" b="1" dirty="0">
                <a:solidFill>
                  <a:srgbClr val="FFFF00"/>
                </a:solidFill>
              </a:rPr>
              <a:t>Réalisation facile :      </a:t>
            </a:r>
          </a:p>
          <a:p>
            <a:pPr marL="285750" indent="-285750">
              <a:buFont typeface="Arial" panose="020B0604020202020204" pitchFamily="34" charset="0"/>
              <a:buChar char="•"/>
            </a:pPr>
            <a:r>
              <a:rPr lang="fr-FR" sz="2400" b="1" dirty="0"/>
              <a:t>On prend une bouteille vide de 1 litre d’eau minérale vide.</a:t>
            </a:r>
          </a:p>
          <a:p>
            <a:pPr marL="285750" indent="-285750">
              <a:buFont typeface="Arial" panose="020B0604020202020204" pitchFamily="34" charset="0"/>
              <a:buChar char="•"/>
            </a:pPr>
            <a:r>
              <a:rPr lang="fr-FR" sz="2400" b="1" dirty="0"/>
              <a:t>On verse d’abord une canette de  bière de 25 ou 33 Cl</a:t>
            </a:r>
          </a:p>
          <a:p>
            <a:pPr marL="285750" indent="-285750">
              <a:buFont typeface="Arial" panose="020B0604020202020204" pitchFamily="34" charset="0"/>
              <a:buChar char="•"/>
            </a:pPr>
            <a:r>
              <a:rPr lang="fr-FR" sz="2400" b="1" dirty="0"/>
              <a:t>On utilise la canette vidée comme dosette on la remplit de sirop  de fruits rouges et on la verse dans la bouteille.</a:t>
            </a:r>
          </a:p>
          <a:p>
            <a:pPr marL="285750" indent="-285750">
              <a:buFont typeface="Arial" panose="020B0604020202020204" pitchFamily="34" charset="0"/>
              <a:buChar char="•"/>
            </a:pPr>
            <a:r>
              <a:rPr lang="fr-FR" sz="2400" b="1" dirty="0"/>
              <a:t>On verse dans la canette le vin blanc ou rouge et on le verse dans la bouteille,</a:t>
            </a:r>
          </a:p>
        </p:txBody>
      </p:sp>
    </p:spTree>
    <p:extLst>
      <p:ext uri="{BB962C8B-B14F-4D97-AF65-F5344CB8AC3E}">
        <p14:creationId xmlns:p14="http://schemas.microsoft.com/office/powerpoint/2010/main" val="32314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ED398-0CDA-C30C-21B8-CC70977809C7}"/>
              </a:ext>
            </a:extLst>
          </p:cNvPr>
          <p:cNvSpPr>
            <a:spLocks noGrp="1"/>
          </p:cNvSpPr>
          <p:nvPr>
            <p:ph type="title"/>
          </p:nvPr>
        </p:nvSpPr>
        <p:spPr>
          <a:xfrm>
            <a:off x="1141413" y="0"/>
            <a:ext cx="9905998" cy="904568"/>
          </a:xfrm>
        </p:spPr>
        <p:txBody>
          <a:bodyPr>
            <a:normAutofit/>
          </a:bodyPr>
          <a:lstStyle/>
          <a:p>
            <a:pPr algn="ctr"/>
            <a:r>
              <a:rPr lang="fr-FR" sz="4800" b="1" dirty="0"/>
              <a:t>LE OU LES PIEGES ,</a:t>
            </a:r>
          </a:p>
        </p:txBody>
      </p:sp>
      <p:sp>
        <p:nvSpPr>
          <p:cNvPr id="3" name="Espace réservé du contenu 2">
            <a:extLst>
              <a:ext uri="{FF2B5EF4-FFF2-40B4-BE49-F238E27FC236}">
                <a16:creationId xmlns:a16="http://schemas.microsoft.com/office/drawing/2014/main" id="{E75BD7B4-71ED-1546-2465-04A52D106386}"/>
              </a:ext>
            </a:extLst>
          </p:cNvPr>
          <p:cNvSpPr>
            <a:spLocks noGrp="1"/>
          </p:cNvSpPr>
          <p:nvPr>
            <p:ph idx="1"/>
          </p:nvPr>
        </p:nvSpPr>
        <p:spPr>
          <a:xfrm>
            <a:off x="89362" y="1034844"/>
            <a:ext cx="12102638" cy="1600201"/>
          </a:xfrm>
        </p:spPr>
        <p:txBody>
          <a:bodyPr>
            <a:normAutofit fontScale="70000" lnSpcReduction="20000"/>
          </a:bodyPr>
          <a:lstStyle/>
          <a:p>
            <a:pPr marL="0" indent="0">
              <a:buNone/>
            </a:pPr>
            <a:r>
              <a:rPr lang="fr-FR" sz="2800" b="1" dirty="0"/>
              <a:t>1°) SE RAPPELER QUE C’EST LE </a:t>
            </a:r>
            <a:r>
              <a:rPr lang="fr-FR" sz="2800" b="1" dirty="0">
                <a:solidFill>
                  <a:srgbClr val="FFFF00"/>
                </a:solidFill>
              </a:rPr>
              <a:t>FRELON ASIATIQUE </a:t>
            </a:r>
            <a:r>
              <a:rPr lang="fr-FR" sz="2800" b="1" dirty="0"/>
              <a:t>QUE L’ON CHERCHE A DETRUIRE ET PAS D’AUTRES INSECTES / ABEILLES? OSMIES? BOURDONS?  MOUCHES? PAPILLONS DE NUIT ETC.</a:t>
            </a:r>
          </a:p>
          <a:p>
            <a:pPr marL="0" indent="0">
              <a:buNone/>
            </a:pPr>
            <a:endParaRPr lang="fr-FR" sz="1700" b="1" dirty="0"/>
          </a:p>
          <a:p>
            <a:pPr marL="0" indent="0" algn="ctr">
              <a:buNone/>
            </a:pPr>
            <a:r>
              <a:rPr lang="fr-FR" sz="5100" b="1" dirty="0"/>
              <a:t>Les grands principes.</a:t>
            </a:r>
          </a:p>
        </p:txBody>
      </p:sp>
      <p:sp>
        <p:nvSpPr>
          <p:cNvPr id="4" name="ZoneTexte 3">
            <a:extLst>
              <a:ext uri="{FF2B5EF4-FFF2-40B4-BE49-F238E27FC236}">
                <a16:creationId xmlns:a16="http://schemas.microsoft.com/office/drawing/2014/main" id="{11B8DE6C-C8A8-B297-E862-A025FEA9D7D0}"/>
              </a:ext>
            </a:extLst>
          </p:cNvPr>
          <p:cNvSpPr txBox="1"/>
          <p:nvPr/>
        </p:nvSpPr>
        <p:spPr>
          <a:xfrm>
            <a:off x="442452" y="2765321"/>
            <a:ext cx="11179277" cy="4247317"/>
          </a:xfrm>
          <a:prstGeom prst="rect">
            <a:avLst/>
          </a:prstGeom>
          <a:noFill/>
        </p:spPr>
        <p:txBody>
          <a:bodyPr wrap="square" rtlCol="0">
            <a:spAutoFit/>
          </a:bodyPr>
          <a:lstStyle/>
          <a:p>
            <a:r>
              <a:rPr lang="fr-FR" sz="2400" b="1" dirty="0"/>
              <a:t>Le piège devra donc être </a:t>
            </a:r>
            <a:r>
              <a:rPr lang="fr-FR" sz="2400" b="1" u="sng" dirty="0">
                <a:solidFill>
                  <a:srgbClr val="FFFF00"/>
                </a:solidFill>
              </a:rPr>
              <a:t>sélectif</a:t>
            </a:r>
            <a:r>
              <a:rPr lang="fr-FR" sz="2400" b="1" dirty="0"/>
              <a:t>, c’est-à-dire ne concerner et détruire </a:t>
            </a:r>
            <a:r>
              <a:rPr lang="fr-FR" sz="2400" b="1" u="sng" dirty="0">
                <a:solidFill>
                  <a:srgbClr val="FFFF00"/>
                </a:solidFill>
              </a:rPr>
              <a:t>que le frelon asiatique. </a:t>
            </a:r>
          </a:p>
          <a:p>
            <a:endParaRPr lang="fr-FR" sz="2400" b="1" dirty="0"/>
          </a:p>
          <a:p>
            <a:r>
              <a:rPr lang="fr-FR" sz="2400" b="1" dirty="0"/>
              <a:t>Tout insecte non ciblé devra pouvoir sortir du piège par lui-même</a:t>
            </a:r>
            <a:r>
              <a:rPr lang="fr-FR" dirty="0"/>
              <a:t>. </a:t>
            </a:r>
          </a:p>
          <a:p>
            <a:endParaRPr lang="fr-FR" dirty="0"/>
          </a:p>
          <a:p>
            <a:r>
              <a:rPr lang="fr-FR" sz="2400" b="1" dirty="0"/>
              <a:t>Tout insecte non ciblé ne doit pas pouvoir se noyer dans l’appât,</a:t>
            </a:r>
          </a:p>
          <a:p>
            <a:endParaRPr lang="fr-FR" sz="2400" b="1" dirty="0"/>
          </a:p>
          <a:p>
            <a:r>
              <a:rPr lang="fr-FR" sz="2400" b="1" dirty="0"/>
              <a:t>Le piège ne doit pas présenter un danger pour le public environnant.</a:t>
            </a:r>
          </a:p>
          <a:p>
            <a:endParaRPr lang="fr-FR" sz="2400" b="1" dirty="0"/>
          </a:p>
          <a:p>
            <a:r>
              <a:rPr lang="fr-FR" sz="2400" b="1" dirty="0"/>
              <a:t>A partir du 15 mai poser les réducteurs d’entrée anti-Vespa </a:t>
            </a:r>
            <a:r>
              <a:rPr lang="fr-FR" sz="2400" b="1" dirty="0" err="1"/>
              <a:t>Crabo</a:t>
            </a:r>
            <a:r>
              <a:rPr lang="fr-FR" sz="2400" b="1" dirty="0"/>
              <a:t>.</a:t>
            </a:r>
          </a:p>
          <a:p>
            <a:endParaRPr lang="fr-FR" dirty="0"/>
          </a:p>
          <a:p>
            <a:endParaRPr lang="fr-FR" dirty="0"/>
          </a:p>
        </p:txBody>
      </p:sp>
    </p:spTree>
    <p:extLst>
      <p:ext uri="{BB962C8B-B14F-4D97-AF65-F5344CB8AC3E}">
        <p14:creationId xmlns:p14="http://schemas.microsoft.com/office/powerpoint/2010/main" val="169367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left)">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left)">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EF85F-D47E-1606-7926-94E1EB08D3AD}"/>
              </a:ext>
            </a:extLst>
          </p:cNvPr>
          <p:cNvSpPr>
            <a:spLocks noGrp="1"/>
          </p:cNvSpPr>
          <p:nvPr>
            <p:ph type="title"/>
          </p:nvPr>
        </p:nvSpPr>
        <p:spPr>
          <a:xfrm>
            <a:off x="0" y="0"/>
            <a:ext cx="12192000" cy="1160206"/>
          </a:xfrm>
        </p:spPr>
        <p:txBody>
          <a:bodyPr>
            <a:normAutofit fontScale="90000"/>
          </a:bodyPr>
          <a:lstStyle/>
          <a:p>
            <a:pPr algn="ctr"/>
            <a:r>
              <a:rPr lang="fr-FR" sz="4000" b="1" dirty="0"/>
              <a:t>Comment répondre au cahier des charges ?</a:t>
            </a:r>
          </a:p>
        </p:txBody>
      </p:sp>
      <p:sp>
        <p:nvSpPr>
          <p:cNvPr id="3" name="Espace réservé du contenu 2">
            <a:extLst>
              <a:ext uri="{FF2B5EF4-FFF2-40B4-BE49-F238E27FC236}">
                <a16:creationId xmlns:a16="http://schemas.microsoft.com/office/drawing/2014/main" id="{08A60989-CC18-67EB-F805-C4E49978F145}"/>
              </a:ext>
            </a:extLst>
          </p:cNvPr>
          <p:cNvSpPr>
            <a:spLocks noGrp="1"/>
          </p:cNvSpPr>
          <p:nvPr>
            <p:ph idx="1"/>
          </p:nvPr>
        </p:nvSpPr>
        <p:spPr>
          <a:xfrm>
            <a:off x="217180" y="1506793"/>
            <a:ext cx="11974820" cy="4481052"/>
          </a:xfrm>
        </p:spPr>
        <p:txBody>
          <a:bodyPr>
            <a:noAutofit/>
          </a:bodyPr>
          <a:lstStyle/>
          <a:p>
            <a:r>
              <a:rPr lang="fr-FR" sz="2800" b="1" dirty="0"/>
              <a:t>Prendre un piège dont le diamètre d’entrée n’excède pas  8 </a:t>
            </a:r>
            <a:r>
              <a:rPr lang="fr-FR" sz="2800" b="1" dirty="0" err="1"/>
              <a:t>mm.</a:t>
            </a:r>
            <a:endParaRPr lang="fr-FR" sz="2800" b="1" dirty="0"/>
          </a:p>
          <a:p>
            <a:r>
              <a:rPr lang="fr-FR" sz="2800" b="1" dirty="0"/>
              <a:t>Les mailles des grilles d’évasion ne doivent pas être inférieures à 6,5 mm</a:t>
            </a:r>
          </a:p>
          <a:p>
            <a:r>
              <a:rPr lang="fr-FR" sz="2800" b="1" dirty="0"/>
              <a:t>L’appât liquide doit être séparé de la chambre de capture par un grillage à  maille fine.</a:t>
            </a:r>
          </a:p>
          <a:p>
            <a:r>
              <a:rPr lang="fr-FR" sz="2800" b="1" dirty="0"/>
              <a:t>On doit pouvoir recharger l’appât sans ouvrir la chambre de capture et se mettre en danger sinon:</a:t>
            </a:r>
          </a:p>
          <a:p>
            <a:pPr marL="0" indent="0">
              <a:buNone/>
            </a:pPr>
            <a:r>
              <a:rPr lang="fr-FR" sz="2800" b="1" dirty="0"/>
              <a:t>Mettre le soir le piège dans un congélateur, quand tous les fa sont gelés,  les retirer tout en en laissant quelques uns,  même morts, leurs phéromones attirent les autres FA</a:t>
            </a:r>
          </a:p>
        </p:txBody>
      </p:sp>
    </p:spTree>
    <p:extLst>
      <p:ext uri="{BB962C8B-B14F-4D97-AF65-F5344CB8AC3E}">
        <p14:creationId xmlns:p14="http://schemas.microsoft.com/office/powerpoint/2010/main" val="30967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B99D7-5A16-F7A2-47E8-8A97B222880D}"/>
              </a:ext>
            </a:extLst>
          </p:cNvPr>
          <p:cNvSpPr>
            <a:spLocks noGrp="1"/>
          </p:cNvSpPr>
          <p:nvPr>
            <p:ph type="title"/>
          </p:nvPr>
        </p:nvSpPr>
        <p:spPr>
          <a:xfrm>
            <a:off x="1141413" y="0"/>
            <a:ext cx="9905998" cy="966018"/>
          </a:xfrm>
        </p:spPr>
        <p:txBody>
          <a:bodyPr>
            <a:normAutofit/>
          </a:bodyPr>
          <a:lstStyle/>
          <a:p>
            <a:pPr algn="ctr"/>
            <a:r>
              <a:rPr lang="fr-FR" sz="3600" b="1" dirty="0"/>
              <a:t>GESTION DE L’APPÂT</a:t>
            </a:r>
          </a:p>
        </p:txBody>
      </p:sp>
      <p:sp>
        <p:nvSpPr>
          <p:cNvPr id="3" name="Espace réservé du contenu 2">
            <a:extLst>
              <a:ext uri="{FF2B5EF4-FFF2-40B4-BE49-F238E27FC236}">
                <a16:creationId xmlns:a16="http://schemas.microsoft.com/office/drawing/2014/main" id="{6C8BD149-EC28-21D0-F62E-815C23175899}"/>
              </a:ext>
            </a:extLst>
          </p:cNvPr>
          <p:cNvSpPr>
            <a:spLocks noGrp="1"/>
          </p:cNvSpPr>
          <p:nvPr>
            <p:ph idx="1"/>
          </p:nvPr>
        </p:nvSpPr>
        <p:spPr>
          <a:xfrm>
            <a:off x="168018" y="966018"/>
            <a:ext cx="11945323" cy="4284408"/>
          </a:xfrm>
        </p:spPr>
        <p:txBody>
          <a:bodyPr/>
          <a:lstStyle/>
          <a:p>
            <a:pPr marL="0" indent="0">
              <a:buNone/>
            </a:pPr>
            <a:r>
              <a:rPr lang="fr-FR" sz="2800" b="1" dirty="0"/>
              <a:t>Selon les conditions météorologiques, </a:t>
            </a:r>
            <a:r>
              <a:rPr lang="fr-FR" sz="2800" b="1" dirty="0">
                <a:solidFill>
                  <a:srgbClr val="FFFF00"/>
                </a:solidFill>
              </a:rPr>
              <a:t>Vent / température </a:t>
            </a:r>
            <a:r>
              <a:rPr lang="fr-FR" sz="2800" b="1" dirty="0"/>
              <a:t>l’ appât évolue et change de texture.</a:t>
            </a:r>
          </a:p>
          <a:p>
            <a:endParaRPr lang="fr-FR" sz="600" dirty="0"/>
          </a:p>
          <a:p>
            <a:pPr lvl="2"/>
            <a:r>
              <a:rPr lang="fr-FR" sz="2400" b="1" dirty="0"/>
              <a:t>L’alcool s’évapore  et l’aspect répulsif diminue</a:t>
            </a:r>
          </a:p>
          <a:p>
            <a:pPr lvl="2"/>
            <a:r>
              <a:rPr lang="fr-FR" sz="2400" b="1" dirty="0"/>
              <a:t>La levure   diminue en émanations le piège est  moins décelé à distance</a:t>
            </a:r>
          </a:p>
          <a:p>
            <a:pPr lvl="2"/>
            <a:r>
              <a:rPr lang="fr-FR" sz="2400" b="1" dirty="0"/>
              <a:t>Le sirop s’épaissit, sa partie liquide s’étant évaporée, il se transforme  en fond pâteux et gluant.</a:t>
            </a:r>
          </a:p>
        </p:txBody>
      </p:sp>
      <p:sp>
        <p:nvSpPr>
          <p:cNvPr id="4" name="ZoneTexte 3">
            <a:extLst>
              <a:ext uri="{FF2B5EF4-FFF2-40B4-BE49-F238E27FC236}">
                <a16:creationId xmlns:a16="http://schemas.microsoft.com/office/drawing/2014/main" id="{D3DFB1DE-5A49-0A2D-A504-F5859CCCF837}"/>
              </a:ext>
            </a:extLst>
          </p:cNvPr>
          <p:cNvSpPr txBox="1"/>
          <p:nvPr/>
        </p:nvSpPr>
        <p:spPr>
          <a:xfrm>
            <a:off x="270820" y="5338916"/>
            <a:ext cx="11739717" cy="830997"/>
          </a:xfrm>
          <a:prstGeom prst="rect">
            <a:avLst/>
          </a:prstGeom>
          <a:noFill/>
        </p:spPr>
        <p:txBody>
          <a:bodyPr wrap="square" rtlCol="0">
            <a:spAutoFit/>
          </a:bodyPr>
          <a:lstStyle/>
          <a:p>
            <a:r>
              <a:rPr lang="fr-FR" sz="2400" b="1" dirty="0">
                <a:solidFill>
                  <a:srgbClr val="FFFF00"/>
                </a:solidFill>
              </a:rPr>
              <a:t>De 8  à 10 jours en moyenne, moins s’il fait très chaud, il faut recharger le piège avec un appât neuf.</a:t>
            </a:r>
          </a:p>
        </p:txBody>
      </p:sp>
    </p:spTree>
    <p:extLst>
      <p:ext uri="{BB962C8B-B14F-4D97-AF65-F5344CB8AC3E}">
        <p14:creationId xmlns:p14="http://schemas.microsoft.com/office/powerpoint/2010/main" val="9326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58182-90D8-0E4D-1E9B-D854F2575F72}"/>
              </a:ext>
            </a:extLst>
          </p:cNvPr>
          <p:cNvSpPr>
            <a:spLocks noGrp="1"/>
          </p:cNvSpPr>
          <p:nvPr>
            <p:ph type="title"/>
          </p:nvPr>
        </p:nvSpPr>
        <p:spPr>
          <a:xfrm>
            <a:off x="1013594" y="114300"/>
            <a:ext cx="9905998" cy="839429"/>
          </a:xfrm>
        </p:spPr>
        <p:txBody>
          <a:bodyPr>
            <a:normAutofit fontScale="90000"/>
          </a:bodyPr>
          <a:lstStyle/>
          <a:p>
            <a:pPr algn="ctr"/>
            <a:r>
              <a:rPr lang="fr-FR" sz="5400" b="1" dirty="0"/>
              <a:t>LE CHOIX DU PIEGE</a:t>
            </a:r>
          </a:p>
        </p:txBody>
      </p:sp>
      <p:sp>
        <p:nvSpPr>
          <p:cNvPr id="3" name="Espace réservé du contenu 2">
            <a:extLst>
              <a:ext uri="{FF2B5EF4-FFF2-40B4-BE49-F238E27FC236}">
                <a16:creationId xmlns:a16="http://schemas.microsoft.com/office/drawing/2014/main" id="{75CD5444-7789-64F5-0B0A-FF0BAE4C10CD}"/>
              </a:ext>
            </a:extLst>
          </p:cNvPr>
          <p:cNvSpPr>
            <a:spLocks noGrp="1"/>
          </p:cNvSpPr>
          <p:nvPr>
            <p:ph idx="1"/>
          </p:nvPr>
        </p:nvSpPr>
        <p:spPr>
          <a:xfrm>
            <a:off x="0" y="877528"/>
            <a:ext cx="12192000" cy="3291349"/>
          </a:xfrm>
        </p:spPr>
        <p:txBody>
          <a:bodyPr>
            <a:normAutofit fontScale="70000" lnSpcReduction="20000"/>
          </a:bodyPr>
          <a:lstStyle/>
          <a:p>
            <a:pPr marL="0" indent="0">
              <a:buNone/>
            </a:pPr>
            <a:r>
              <a:rPr lang="fr-FR" sz="3200" b="1" dirty="0"/>
              <a:t>Le piège bouteille ou cloche non sélectif et basé sur la noyade des insectes piégés est prohibé (</a:t>
            </a:r>
            <a:r>
              <a:rPr lang="fr-FR" sz="3200" b="1" i="1" dirty="0">
                <a:solidFill>
                  <a:srgbClr val="FFFF00"/>
                </a:solidFill>
              </a:rPr>
              <a:t>Risque d’amende de 135€ pour mise en danger de l’entomofaune par les agents de l’ OFB </a:t>
            </a:r>
            <a:r>
              <a:rPr lang="fr-FR" sz="3200" b="1" dirty="0"/>
              <a:t>!)</a:t>
            </a:r>
          </a:p>
          <a:p>
            <a:pPr marL="0" indent="0">
              <a:buNone/>
            </a:pPr>
            <a:endParaRPr lang="fr-FR" sz="3200" b="1" dirty="0"/>
          </a:p>
          <a:p>
            <a:pPr marL="0" indent="0">
              <a:buNone/>
            </a:pPr>
            <a:r>
              <a:rPr lang="fr-FR" sz="3200" b="1" dirty="0"/>
              <a:t>Puisque ce sont les effluves qui rayonnent à distance et attirent les FA on doit en toute logique opter pour un piège où l’air / les brises traversent le piège pour transporter les phéromones des levures et du sucre.</a:t>
            </a:r>
          </a:p>
          <a:p>
            <a:pPr marL="0" indent="0">
              <a:buNone/>
            </a:pPr>
            <a:endParaRPr lang="fr-FR" sz="3200" b="1" dirty="0"/>
          </a:p>
          <a:p>
            <a:pPr marL="0" indent="0">
              <a:buNone/>
            </a:pPr>
            <a:r>
              <a:rPr lang="fr-FR" sz="3200" b="1" dirty="0"/>
              <a:t>On évite donc tous les pièges « </a:t>
            </a:r>
            <a:r>
              <a:rPr lang="fr-FR" sz="3400" b="1" dirty="0">
                <a:solidFill>
                  <a:srgbClr val="FFFF00"/>
                </a:solidFill>
              </a:rPr>
              <a:t>cul de sac </a:t>
            </a:r>
            <a:r>
              <a:rPr lang="fr-FR" sz="3200" b="1" dirty="0"/>
              <a:t>» avec une seule entrée, (Bidon avec 1 seul cône d’entrée, boite avec 1 seul cône d’entrée.</a:t>
            </a:r>
          </a:p>
        </p:txBody>
      </p:sp>
      <p:grpSp>
        <p:nvGrpSpPr>
          <p:cNvPr id="32" name="Groupe 31">
            <a:extLst>
              <a:ext uri="{FF2B5EF4-FFF2-40B4-BE49-F238E27FC236}">
                <a16:creationId xmlns:a16="http://schemas.microsoft.com/office/drawing/2014/main" id="{5347DDC0-C255-319C-E713-4CFFF3895910}"/>
              </a:ext>
            </a:extLst>
          </p:cNvPr>
          <p:cNvGrpSpPr/>
          <p:nvPr/>
        </p:nvGrpSpPr>
        <p:grpSpPr>
          <a:xfrm>
            <a:off x="334298" y="4222956"/>
            <a:ext cx="2635044" cy="2676957"/>
            <a:chOff x="334298" y="4222956"/>
            <a:chExt cx="2635044" cy="2676957"/>
          </a:xfrm>
        </p:grpSpPr>
        <p:pic>
          <p:nvPicPr>
            <p:cNvPr id="5" name="Image 4">
              <a:extLst>
                <a:ext uri="{FF2B5EF4-FFF2-40B4-BE49-F238E27FC236}">
                  <a16:creationId xmlns:a16="http://schemas.microsoft.com/office/drawing/2014/main" id="{8DFA0737-8453-AD25-0A41-D131CB0AF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298" y="4222956"/>
              <a:ext cx="2635044" cy="2635044"/>
            </a:xfrm>
            <a:prstGeom prst="rect">
              <a:avLst/>
            </a:prstGeom>
          </p:spPr>
        </p:pic>
        <p:cxnSp>
          <p:nvCxnSpPr>
            <p:cNvPr id="15" name="Connecteur droit 14">
              <a:extLst>
                <a:ext uri="{FF2B5EF4-FFF2-40B4-BE49-F238E27FC236}">
                  <a16:creationId xmlns:a16="http://schemas.microsoft.com/office/drawing/2014/main" id="{6E825C80-5DB3-58CC-31A2-066142FBCC1E}"/>
                </a:ext>
              </a:extLst>
            </p:cNvPr>
            <p:cNvCxnSpPr/>
            <p:nvPr/>
          </p:nvCxnSpPr>
          <p:spPr>
            <a:xfrm>
              <a:off x="334298" y="4222956"/>
              <a:ext cx="2635044" cy="26769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C84DC7-FDE9-FEF4-84FA-72B9C3869AA2}"/>
                </a:ext>
              </a:extLst>
            </p:cNvPr>
            <p:cNvCxnSpPr/>
            <p:nvPr/>
          </p:nvCxnSpPr>
          <p:spPr>
            <a:xfrm flipH="1">
              <a:off x="412955" y="4241272"/>
              <a:ext cx="2556387" cy="2595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CFCBC178-3A2D-B4D4-E3F1-E612012CECFE}"/>
              </a:ext>
            </a:extLst>
          </p:cNvPr>
          <p:cNvGrpSpPr/>
          <p:nvPr/>
        </p:nvGrpSpPr>
        <p:grpSpPr>
          <a:xfrm>
            <a:off x="3120358" y="4241272"/>
            <a:ext cx="2658239" cy="2676957"/>
            <a:chOff x="3120358" y="4241272"/>
            <a:chExt cx="2658239" cy="2676957"/>
          </a:xfrm>
        </p:grpSpPr>
        <p:pic>
          <p:nvPicPr>
            <p:cNvPr id="6" name="Image 5">
              <a:extLst>
                <a:ext uri="{FF2B5EF4-FFF2-40B4-BE49-F238E27FC236}">
                  <a16:creationId xmlns:a16="http://schemas.microsoft.com/office/drawing/2014/main" id="{9D1C1BAA-962C-4178-A07A-C3D4BEF6E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553" y="4259589"/>
              <a:ext cx="2635044" cy="2640324"/>
            </a:xfrm>
            <a:prstGeom prst="rect">
              <a:avLst/>
            </a:prstGeom>
          </p:spPr>
        </p:pic>
        <p:cxnSp>
          <p:nvCxnSpPr>
            <p:cNvPr id="16" name="Connecteur droit 15">
              <a:extLst>
                <a:ext uri="{FF2B5EF4-FFF2-40B4-BE49-F238E27FC236}">
                  <a16:creationId xmlns:a16="http://schemas.microsoft.com/office/drawing/2014/main" id="{53FE3A52-8EB4-D5E4-0DEE-9F73B90966BD}"/>
                </a:ext>
              </a:extLst>
            </p:cNvPr>
            <p:cNvCxnSpPr/>
            <p:nvPr/>
          </p:nvCxnSpPr>
          <p:spPr>
            <a:xfrm>
              <a:off x="3120358" y="4241272"/>
              <a:ext cx="2635044" cy="26769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2070CCC-C5AD-9C4D-77F4-CC8B7EB7CEA3}"/>
                </a:ext>
              </a:extLst>
            </p:cNvPr>
            <p:cNvCxnSpPr/>
            <p:nvPr/>
          </p:nvCxnSpPr>
          <p:spPr>
            <a:xfrm flipH="1">
              <a:off x="3167191" y="4313260"/>
              <a:ext cx="2556387" cy="2595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e 33">
            <a:extLst>
              <a:ext uri="{FF2B5EF4-FFF2-40B4-BE49-F238E27FC236}">
                <a16:creationId xmlns:a16="http://schemas.microsoft.com/office/drawing/2014/main" id="{43F09232-79D7-9A14-7A12-ED67EEB7BA1E}"/>
              </a:ext>
            </a:extLst>
          </p:cNvPr>
          <p:cNvGrpSpPr/>
          <p:nvPr/>
        </p:nvGrpSpPr>
        <p:grpSpPr>
          <a:xfrm>
            <a:off x="5898431" y="4160126"/>
            <a:ext cx="2484487" cy="2758103"/>
            <a:chOff x="5898431" y="4160126"/>
            <a:chExt cx="2484487" cy="2758103"/>
          </a:xfrm>
        </p:grpSpPr>
        <p:pic>
          <p:nvPicPr>
            <p:cNvPr id="7" name="Image 6">
              <a:extLst>
                <a:ext uri="{FF2B5EF4-FFF2-40B4-BE49-F238E27FC236}">
                  <a16:creationId xmlns:a16="http://schemas.microsoft.com/office/drawing/2014/main" id="{AAEAFC42-2BF1-3502-18CE-14D275BCA0EE}"/>
                </a:ext>
              </a:extLst>
            </p:cNvPr>
            <p:cNvPicPr>
              <a:picLocks noChangeAspect="1"/>
            </p:cNvPicPr>
            <p:nvPr/>
          </p:nvPicPr>
          <p:blipFill>
            <a:blip r:embed="rId4"/>
            <a:stretch>
              <a:fillRect/>
            </a:stretch>
          </p:blipFill>
          <p:spPr>
            <a:xfrm>
              <a:off x="5906418" y="4175763"/>
              <a:ext cx="2476500" cy="2724150"/>
            </a:xfrm>
            <a:prstGeom prst="rect">
              <a:avLst/>
            </a:prstGeom>
          </p:spPr>
        </p:pic>
        <p:cxnSp>
          <p:nvCxnSpPr>
            <p:cNvPr id="17" name="Connecteur droit 16">
              <a:extLst>
                <a:ext uri="{FF2B5EF4-FFF2-40B4-BE49-F238E27FC236}">
                  <a16:creationId xmlns:a16="http://schemas.microsoft.com/office/drawing/2014/main" id="{6C6DF15D-68B6-193C-5AB0-724A035FA22F}"/>
                </a:ext>
              </a:extLst>
            </p:cNvPr>
            <p:cNvCxnSpPr>
              <a:cxnSpLocks/>
            </p:cNvCxnSpPr>
            <p:nvPr/>
          </p:nvCxnSpPr>
          <p:spPr>
            <a:xfrm>
              <a:off x="5906418" y="4160126"/>
              <a:ext cx="2421481" cy="27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F16EB14-F4B3-887A-D299-3CF96072DF9A}"/>
                </a:ext>
              </a:extLst>
            </p:cNvPr>
            <p:cNvCxnSpPr>
              <a:cxnSpLocks/>
            </p:cNvCxnSpPr>
            <p:nvPr/>
          </p:nvCxnSpPr>
          <p:spPr>
            <a:xfrm flipH="1">
              <a:off x="5898431" y="4215533"/>
              <a:ext cx="2429468" cy="2702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e 35">
            <a:extLst>
              <a:ext uri="{FF2B5EF4-FFF2-40B4-BE49-F238E27FC236}">
                <a16:creationId xmlns:a16="http://schemas.microsoft.com/office/drawing/2014/main" id="{25D1513A-57A9-BBDE-366A-461F04BD0008}"/>
              </a:ext>
            </a:extLst>
          </p:cNvPr>
          <p:cNvGrpSpPr/>
          <p:nvPr/>
        </p:nvGrpSpPr>
        <p:grpSpPr>
          <a:xfrm>
            <a:off x="10089171" y="3754768"/>
            <a:ext cx="1409950" cy="3145145"/>
            <a:chOff x="10089171" y="3754768"/>
            <a:chExt cx="1409950" cy="3145145"/>
          </a:xfrm>
        </p:grpSpPr>
        <p:pic>
          <p:nvPicPr>
            <p:cNvPr id="13" name="Image 12" descr="Une image contenant arbre, boisson, bouteille, plein air&#10;&#10;Le contenu généré par l’IA peut être incorrect.">
              <a:extLst>
                <a:ext uri="{FF2B5EF4-FFF2-40B4-BE49-F238E27FC236}">
                  <a16:creationId xmlns:a16="http://schemas.microsoft.com/office/drawing/2014/main" id="{791C8DC2-D0B1-97C7-9F55-E41FD0CAB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12222" y="3754768"/>
              <a:ext cx="1367859" cy="3145145"/>
            </a:xfrm>
            <a:prstGeom prst="rect">
              <a:avLst/>
            </a:prstGeom>
          </p:spPr>
        </p:pic>
        <p:cxnSp>
          <p:nvCxnSpPr>
            <p:cNvPr id="20" name="Connecteur droit 19">
              <a:extLst>
                <a:ext uri="{FF2B5EF4-FFF2-40B4-BE49-F238E27FC236}">
                  <a16:creationId xmlns:a16="http://schemas.microsoft.com/office/drawing/2014/main" id="{31940263-8C27-A2E5-3AC3-853CBB01CB32}"/>
                </a:ext>
              </a:extLst>
            </p:cNvPr>
            <p:cNvCxnSpPr>
              <a:cxnSpLocks/>
            </p:cNvCxnSpPr>
            <p:nvPr/>
          </p:nvCxnSpPr>
          <p:spPr>
            <a:xfrm>
              <a:off x="10089171" y="3754768"/>
              <a:ext cx="1409950" cy="3131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92906E8-E85C-BAAB-EDFA-F99BF25EDC13}"/>
                </a:ext>
              </a:extLst>
            </p:cNvPr>
            <p:cNvCxnSpPr>
              <a:cxnSpLocks/>
            </p:cNvCxnSpPr>
            <p:nvPr/>
          </p:nvCxnSpPr>
          <p:spPr>
            <a:xfrm flipH="1">
              <a:off x="10089171" y="3754768"/>
              <a:ext cx="1390910" cy="31236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e 34">
            <a:extLst>
              <a:ext uri="{FF2B5EF4-FFF2-40B4-BE49-F238E27FC236}">
                <a16:creationId xmlns:a16="http://schemas.microsoft.com/office/drawing/2014/main" id="{2D872677-CAB9-BEEB-0649-1234B2582D1A}"/>
              </a:ext>
            </a:extLst>
          </p:cNvPr>
          <p:cNvGrpSpPr/>
          <p:nvPr/>
        </p:nvGrpSpPr>
        <p:grpSpPr>
          <a:xfrm>
            <a:off x="8510739" y="4040046"/>
            <a:ext cx="1212752" cy="2817954"/>
            <a:chOff x="8510739" y="4040046"/>
            <a:chExt cx="1212752" cy="2817954"/>
          </a:xfrm>
        </p:grpSpPr>
        <p:pic>
          <p:nvPicPr>
            <p:cNvPr id="10" name="Image 9" descr="Une image contenant nourriture, bouteille d’eau, Bouteille en plastique, bouteille&#10;&#10;Le contenu généré par l’IA peut être incorrect.">
              <a:extLst>
                <a:ext uri="{FF2B5EF4-FFF2-40B4-BE49-F238E27FC236}">
                  <a16:creationId xmlns:a16="http://schemas.microsoft.com/office/drawing/2014/main" id="{C3855BF6-2D77-CFCA-B219-10BC38843E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0739" y="4102876"/>
              <a:ext cx="1212752" cy="2755124"/>
            </a:xfrm>
            <a:prstGeom prst="rect">
              <a:avLst/>
            </a:prstGeom>
          </p:spPr>
        </p:pic>
        <p:cxnSp>
          <p:nvCxnSpPr>
            <p:cNvPr id="18" name="Connecteur droit 17">
              <a:extLst>
                <a:ext uri="{FF2B5EF4-FFF2-40B4-BE49-F238E27FC236}">
                  <a16:creationId xmlns:a16="http://schemas.microsoft.com/office/drawing/2014/main" id="{3AE80AF7-CE46-B9AE-41AC-C50E43E04DDF}"/>
                </a:ext>
              </a:extLst>
            </p:cNvPr>
            <p:cNvCxnSpPr>
              <a:cxnSpLocks/>
            </p:cNvCxnSpPr>
            <p:nvPr/>
          </p:nvCxnSpPr>
          <p:spPr>
            <a:xfrm>
              <a:off x="8510739" y="4040046"/>
              <a:ext cx="1189701" cy="2776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13FEDCEC-3779-99AB-662E-3F5EECC8E505}"/>
                </a:ext>
              </a:extLst>
            </p:cNvPr>
            <p:cNvCxnSpPr>
              <a:cxnSpLocks/>
            </p:cNvCxnSpPr>
            <p:nvPr/>
          </p:nvCxnSpPr>
          <p:spPr>
            <a:xfrm flipH="1">
              <a:off x="8531808" y="4139209"/>
              <a:ext cx="1168632" cy="26925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E8C90-CE06-05F5-0710-5E67A3C9AB99}"/>
              </a:ext>
            </a:extLst>
          </p:cNvPr>
          <p:cNvSpPr>
            <a:spLocks noGrp="1"/>
          </p:cNvSpPr>
          <p:nvPr>
            <p:ph type="title"/>
          </p:nvPr>
        </p:nvSpPr>
        <p:spPr>
          <a:xfrm>
            <a:off x="1141413" y="49161"/>
            <a:ext cx="9905998" cy="1017639"/>
          </a:xfrm>
        </p:spPr>
        <p:txBody>
          <a:bodyPr>
            <a:normAutofit fontScale="90000"/>
          </a:bodyPr>
          <a:lstStyle/>
          <a:p>
            <a:pPr algn="ctr"/>
            <a:r>
              <a:rPr lang="fr-FR" sz="4400" b="1" dirty="0"/>
              <a:t>LES PIEGES QUI ONT FAIT LEUR PREUVE</a:t>
            </a:r>
          </a:p>
        </p:txBody>
      </p:sp>
      <p:pic>
        <p:nvPicPr>
          <p:cNvPr id="4" name="Image 3">
            <a:extLst>
              <a:ext uri="{FF2B5EF4-FFF2-40B4-BE49-F238E27FC236}">
                <a16:creationId xmlns:a16="http://schemas.microsoft.com/office/drawing/2014/main" id="{C87B80FE-28ED-5420-7961-CCC6AB18B69E}"/>
              </a:ext>
            </a:extLst>
          </p:cNvPr>
          <p:cNvPicPr>
            <a:picLocks noChangeAspect="1"/>
          </p:cNvPicPr>
          <p:nvPr/>
        </p:nvPicPr>
        <p:blipFill>
          <a:blip r:embed="rId2"/>
          <a:stretch>
            <a:fillRect/>
          </a:stretch>
        </p:blipFill>
        <p:spPr>
          <a:xfrm>
            <a:off x="2684205" y="970935"/>
            <a:ext cx="5869859" cy="5869859"/>
          </a:xfrm>
          <a:prstGeom prst="rect">
            <a:avLst/>
          </a:prstGeom>
        </p:spPr>
      </p:pic>
      <p:sp>
        <p:nvSpPr>
          <p:cNvPr id="5" name="ZoneTexte 4">
            <a:extLst>
              <a:ext uri="{FF2B5EF4-FFF2-40B4-BE49-F238E27FC236}">
                <a16:creationId xmlns:a16="http://schemas.microsoft.com/office/drawing/2014/main" id="{5CB0857E-26B0-960E-E875-04FF96921E7B}"/>
              </a:ext>
            </a:extLst>
          </p:cNvPr>
          <p:cNvSpPr txBox="1"/>
          <p:nvPr/>
        </p:nvSpPr>
        <p:spPr>
          <a:xfrm>
            <a:off x="8927690" y="1612490"/>
            <a:ext cx="2821858" cy="1477328"/>
          </a:xfrm>
          <a:prstGeom prst="rect">
            <a:avLst/>
          </a:prstGeom>
          <a:noFill/>
        </p:spPr>
        <p:txBody>
          <a:bodyPr wrap="square" rtlCol="0">
            <a:spAutoFit/>
          </a:bodyPr>
          <a:lstStyle/>
          <a:p>
            <a:endParaRPr lang="fr-FR" dirty="0"/>
          </a:p>
          <a:p>
            <a:pPr algn="ctr"/>
            <a:r>
              <a:rPr lang="fr-FR" sz="2400" b="1" dirty="0"/>
              <a:t>PIEGE BEEVITAL</a:t>
            </a:r>
          </a:p>
          <a:p>
            <a:pPr algn="ctr"/>
            <a:endParaRPr lang="fr-FR" sz="2400" b="1" dirty="0"/>
          </a:p>
          <a:p>
            <a:pPr algn="ctr"/>
            <a:r>
              <a:rPr lang="fr-FR" sz="2400" b="1" dirty="0"/>
              <a:t>ENVIRON 45 €</a:t>
            </a:r>
          </a:p>
        </p:txBody>
      </p:sp>
    </p:spTree>
    <p:extLst>
      <p:ext uri="{BB962C8B-B14F-4D97-AF65-F5344CB8AC3E}">
        <p14:creationId xmlns:p14="http://schemas.microsoft.com/office/powerpoint/2010/main" val="21580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{F14E736C-ADB3-4044-B77C-07A2FE76359A}TF5e103eea-be93-4576-ae9c-3ecc0de701e7c897cbde-c554ee7b2231</Template>
  <TotalTime>307</TotalTime>
  <Words>1769</Words>
  <Application>Microsoft Office PowerPoint</Application>
  <PresentationFormat>Grand écran</PresentationFormat>
  <Paragraphs>133</Paragraphs>
  <Slides>25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Aharoni</vt:lpstr>
      <vt:lpstr>Aptos</vt:lpstr>
      <vt:lpstr>Arial</vt:lpstr>
      <vt:lpstr>Century Gothic</vt:lpstr>
      <vt:lpstr>Maillage</vt:lpstr>
      <vt:lpstr>3-Le piégeage des frelons asiatiques</vt:lpstr>
      <vt:lpstr>De l’importance du piégeage de printemps.</vt:lpstr>
      <vt:lpstr>L’APPÂT, « celui qui fonctionne et est éprouvé » </vt:lpstr>
      <vt:lpstr>LA RECETTE</vt:lpstr>
      <vt:lpstr>LE OU LES PIEGES ,</vt:lpstr>
      <vt:lpstr>Comment répondre au cahier des charges ?</vt:lpstr>
      <vt:lpstr>GESTION DE L’APPÂT</vt:lpstr>
      <vt:lpstr>LE CHOIX DU PIEGE</vt:lpstr>
      <vt:lpstr>LES PIEGES QUI ONT FAIT LEUR PREUVE</vt:lpstr>
      <vt:lpstr>LES PIEGES QUI ONT FAIT LEUR PREUVE</vt:lpstr>
      <vt:lpstr>LES PIEGES QUI ONT FAIT LEUR PREUVE</vt:lpstr>
      <vt:lpstr>LES PIEGES QUI ONT FAIT LEUR PREUVE</vt:lpstr>
      <vt:lpstr>LES PIEGES QUI ONT FAIT LEUR PREUVE</vt:lpstr>
      <vt:lpstr>LES PIEGES QUI ONT FAIT LEUR PREUVE</vt:lpstr>
      <vt:lpstr>LA CAMPAGNE DE PRINTEMPS</vt:lpstr>
      <vt:lpstr>PIEGEAGE ET PROTECTION EN PHASE 2</vt:lpstr>
      <vt:lpstr> changement de régime</vt:lpstr>
      <vt:lpstr>MASQUER LES ABEILLES;</vt:lpstr>
      <vt:lpstr>Les muselières grillagées</vt:lpstr>
      <vt:lpstr>MUSELIERE piège  DIT DE  « fERNANDO »</vt:lpstr>
      <vt:lpstr>Muselière à tubes de type Norma</vt:lpstr>
      <vt:lpstr>Muselière à lames</vt:lpstr>
      <vt:lpstr>Destruction des FA au Rucher  LA HARPE électronique</vt:lpstr>
      <vt:lpstr>LA NASSE DITE « Coréenne »</vt:lpstr>
      <vt:lpstr>Protéger c’est bien éradiquer c’est mieux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BIELLE</dc:creator>
  <cp:lastModifiedBy>MARC BIELLE</cp:lastModifiedBy>
  <cp:revision>2</cp:revision>
  <dcterms:created xsi:type="dcterms:W3CDTF">2026-02-24T19:30:04Z</dcterms:created>
  <dcterms:modified xsi:type="dcterms:W3CDTF">2026-04-12T20:42:40Z</dcterms:modified>
</cp:coreProperties>
</file>