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9" r:id="rId4"/>
    <p:sldId id="258" r:id="rId5"/>
    <p:sldId id="260" r:id="rId6"/>
    <p:sldId id="263" r:id="rId7"/>
    <p:sldId id="264" r:id="rId8"/>
    <p:sldId id="261"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B483C-9D97-4F2B-A456-7224CD7AD672}" v="1" dt="2026-04-12T20:56:02.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BIELLE" userId="8fd6e4a85bbef0dd" providerId="LiveId" clId="{5A02F2E2-113D-4845-8533-CC98AACF8BDE}"/>
    <pc:docChg chg="modSld">
      <pc:chgData name="MARC BIELLE" userId="8fd6e4a85bbef0dd" providerId="LiveId" clId="{5A02F2E2-113D-4845-8533-CC98AACF8BDE}" dt="2026-03-23T14:24:17.655" v="0" actId="20577"/>
      <pc:docMkLst>
        <pc:docMk/>
      </pc:docMkLst>
      <pc:sldChg chg="modSp mod">
        <pc:chgData name="MARC BIELLE" userId="8fd6e4a85bbef0dd" providerId="LiveId" clId="{5A02F2E2-113D-4845-8533-CC98AACF8BDE}" dt="2026-03-23T14:24:17.655" v="0" actId="20577"/>
        <pc:sldMkLst>
          <pc:docMk/>
          <pc:sldMk cId="2902830167" sldId="256"/>
        </pc:sldMkLst>
        <pc:spChg chg="mod">
          <ac:chgData name="MARC BIELLE" userId="8fd6e4a85bbef0dd" providerId="LiveId" clId="{5A02F2E2-113D-4845-8533-CC98AACF8BDE}" dt="2026-03-23T14:24:17.655" v="0" actId="20577"/>
          <ac:spMkLst>
            <pc:docMk/>
            <pc:sldMk cId="2902830167" sldId="256"/>
            <ac:spMk id="2" creationId="{0BE4FA79-B5D9-FF2E-E19F-A9E841D304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50CAD-42E3-4D02-85F8-B8B9D1057351}" type="datetimeFigureOut">
              <a:rPr lang="fr-FR" smtClean="0"/>
              <a:t>12/04/2026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1CD01-09EC-4EFB-84DA-0B09E20CEC89}" type="slidenum">
              <a:rPr lang="fr-FR" smtClean="0"/>
              <a:t>‹N°›</a:t>
            </a:fld>
            <a:endParaRPr lang="fr-FR"/>
          </a:p>
        </p:txBody>
      </p:sp>
    </p:spTree>
    <p:extLst>
      <p:ext uri="{BB962C8B-B14F-4D97-AF65-F5344CB8AC3E}">
        <p14:creationId xmlns:p14="http://schemas.microsoft.com/office/powerpoint/2010/main" val="388429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1D1CD01-09EC-4EFB-84DA-0B09E20CEC89}" type="slidenum">
              <a:rPr lang="fr-FR" smtClean="0"/>
              <a:t>1</a:t>
            </a:fld>
            <a:endParaRPr lang="fr-FR"/>
          </a:p>
        </p:txBody>
      </p:sp>
    </p:spTree>
    <p:extLst>
      <p:ext uri="{BB962C8B-B14F-4D97-AF65-F5344CB8AC3E}">
        <p14:creationId xmlns:p14="http://schemas.microsoft.com/office/powerpoint/2010/main" val="276135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4/12/2026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4/12/2026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nestamente.wordpress.com/2009/09/28/vaccino-obbligatorio-cosa-fare-per-neutralizzarl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4FA79-B5D9-FF2E-E19F-A9E841D30442}"/>
              </a:ext>
            </a:extLst>
          </p:cNvPr>
          <p:cNvSpPr>
            <a:spLocks noGrp="1"/>
          </p:cNvSpPr>
          <p:nvPr>
            <p:ph type="ctrTitle"/>
          </p:nvPr>
        </p:nvSpPr>
        <p:spPr>
          <a:xfrm>
            <a:off x="1751012" y="196646"/>
            <a:ext cx="8676222" cy="2064773"/>
          </a:xfrm>
        </p:spPr>
        <p:txBody>
          <a:bodyPr>
            <a:normAutofit/>
          </a:bodyPr>
          <a:lstStyle/>
          <a:p>
            <a:r>
              <a:rPr lang="fr-FR" sz="6000" b="1"/>
              <a:t>4-Aie </a:t>
            </a:r>
            <a:r>
              <a:rPr lang="fr-FR" sz="6000" b="1" dirty="0"/>
              <a:t>! Je suis me suis fait piqué !</a:t>
            </a:r>
          </a:p>
        </p:txBody>
      </p:sp>
      <p:sp>
        <p:nvSpPr>
          <p:cNvPr id="3" name="Sous-titre 2">
            <a:extLst>
              <a:ext uri="{FF2B5EF4-FFF2-40B4-BE49-F238E27FC236}">
                <a16:creationId xmlns:a16="http://schemas.microsoft.com/office/drawing/2014/main" id="{68D7F290-0128-26CE-55CC-C6EF310B417B}"/>
              </a:ext>
            </a:extLst>
          </p:cNvPr>
          <p:cNvSpPr>
            <a:spLocks noGrp="1"/>
          </p:cNvSpPr>
          <p:nvPr>
            <p:ph type="subTitle" idx="1"/>
          </p:nvPr>
        </p:nvSpPr>
        <p:spPr>
          <a:xfrm>
            <a:off x="1757889" y="2681749"/>
            <a:ext cx="8676222" cy="3003754"/>
          </a:xfrm>
        </p:spPr>
        <p:txBody>
          <a:bodyPr>
            <a:normAutofit/>
          </a:bodyPr>
          <a:lstStyle/>
          <a:p>
            <a:r>
              <a:rPr lang="fr-FR" sz="4000" b="1" dirty="0">
                <a:solidFill>
                  <a:srgbClr val="FFFF00"/>
                </a:solidFill>
              </a:rPr>
              <a:t>QUELLE REACTION ?</a:t>
            </a:r>
          </a:p>
          <a:p>
            <a:r>
              <a:rPr lang="fr-FR" sz="4000" b="1" dirty="0">
                <a:solidFill>
                  <a:srgbClr val="FFFF00"/>
                </a:solidFill>
              </a:rPr>
              <a:t>Que faire ?</a:t>
            </a:r>
          </a:p>
          <a:p>
            <a:r>
              <a:rPr lang="fr-FR" sz="4000" b="1" dirty="0">
                <a:solidFill>
                  <a:srgbClr val="FFFF00"/>
                </a:solidFill>
              </a:rPr>
              <a:t>QUE NE PAS FAIRE ?</a:t>
            </a:r>
          </a:p>
        </p:txBody>
      </p:sp>
    </p:spTree>
    <p:extLst>
      <p:ext uri="{BB962C8B-B14F-4D97-AF65-F5344CB8AC3E}">
        <p14:creationId xmlns:p14="http://schemas.microsoft.com/office/powerpoint/2010/main" val="29028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27655F-4C31-B0BE-EB36-9D1830AE8A06}"/>
              </a:ext>
            </a:extLst>
          </p:cNvPr>
          <p:cNvSpPr>
            <a:spLocks noGrp="1"/>
          </p:cNvSpPr>
          <p:nvPr>
            <p:ph idx="1"/>
          </p:nvPr>
        </p:nvSpPr>
        <p:spPr>
          <a:xfrm>
            <a:off x="1043091" y="1526457"/>
            <a:ext cx="9905998" cy="4264743"/>
          </a:xfrm>
        </p:spPr>
        <p:txBody>
          <a:bodyPr>
            <a:normAutofit fontScale="77500" lnSpcReduction="20000"/>
          </a:bodyPr>
          <a:lstStyle/>
          <a:p>
            <a:pPr algn="ctr"/>
            <a:r>
              <a:rPr lang="fr-FR" sz="3600" b="1" dirty="0"/>
              <a:t>RESTIONS VIGILANT ET REACTIF POUR SOI MËME ET POUR SON ENTOURAGE;</a:t>
            </a:r>
          </a:p>
          <a:p>
            <a:pPr algn="ctr"/>
            <a:endParaRPr lang="fr-FR" sz="3600" b="1" dirty="0"/>
          </a:p>
          <a:p>
            <a:pPr algn="ctr"/>
            <a:r>
              <a:rPr lang="fr-FR" sz="3600" b="1" dirty="0"/>
              <a:t>Si nid dérangé, frelons agressifs , prévenez le voisinage du lieu des attaques afin qu’il ne se mette pas en danger et se mette à l’abri.</a:t>
            </a:r>
          </a:p>
          <a:p>
            <a:pPr algn="ctr"/>
            <a:r>
              <a:rPr lang="fr-FR" sz="3600" b="1" dirty="0"/>
              <a:t>Si nid aperçu et détecté prévenir ( Mairie ou propriétaire), baliser l’endroit d’une manière quelconque pour avertir et aider a l’action d’un désinsectiseur agrée </a:t>
            </a:r>
          </a:p>
          <a:p>
            <a:pPr algn="ctr"/>
            <a:endParaRPr lang="fr-FR" sz="3600" b="1" dirty="0"/>
          </a:p>
        </p:txBody>
      </p:sp>
    </p:spTree>
    <p:extLst>
      <p:ext uri="{BB962C8B-B14F-4D97-AF65-F5344CB8AC3E}">
        <p14:creationId xmlns:p14="http://schemas.microsoft.com/office/powerpoint/2010/main" val="382227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5FA646-7354-5EAE-A977-A4C5B7889C92}"/>
              </a:ext>
            </a:extLst>
          </p:cNvPr>
          <p:cNvSpPr>
            <a:spLocks noGrp="1"/>
          </p:cNvSpPr>
          <p:nvPr>
            <p:ph idx="1"/>
          </p:nvPr>
        </p:nvSpPr>
        <p:spPr>
          <a:xfrm>
            <a:off x="866110" y="1359309"/>
            <a:ext cx="9905998" cy="3124201"/>
          </a:xfrm>
        </p:spPr>
        <p:txBody>
          <a:bodyPr>
            <a:normAutofit fontScale="77500" lnSpcReduction="20000"/>
          </a:bodyPr>
          <a:lstStyle/>
          <a:p>
            <a:pPr marL="0" indent="0" algn="ctr">
              <a:buNone/>
            </a:pPr>
            <a:r>
              <a:rPr lang="fr-FR" sz="8000" b="1" dirty="0"/>
              <a:t>Fin</a:t>
            </a:r>
          </a:p>
          <a:p>
            <a:pPr marL="0" indent="0" algn="ctr">
              <a:buNone/>
            </a:pPr>
            <a:endParaRPr lang="fr-FR" sz="8000" b="1" dirty="0"/>
          </a:p>
          <a:p>
            <a:pPr marL="0" indent="0" algn="ctr">
              <a:buNone/>
            </a:pPr>
            <a:r>
              <a:rPr lang="fr-FR" sz="8000" b="1" dirty="0"/>
              <a:t>Ensemble soyons vigilants</a:t>
            </a:r>
          </a:p>
        </p:txBody>
      </p:sp>
    </p:spTree>
    <p:extLst>
      <p:ext uri="{BB962C8B-B14F-4D97-AF65-F5344CB8AC3E}">
        <p14:creationId xmlns:p14="http://schemas.microsoft.com/office/powerpoint/2010/main" val="36590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7F946-0896-7907-A34D-510D7705A425}"/>
              </a:ext>
            </a:extLst>
          </p:cNvPr>
          <p:cNvSpPr>
            <a:spLocks noGrp="1"/>
          </p:cNvSpPr>
          <p:nvPr>
            <p:ph type="title"/>
          </p:nvPr>
        </p:nvSpPr>
        <p:spPr>
          <a:xfrm>
            <a:off x="1141412" y="609599"/>
            <a:ext cx="10214845" cy="4788311"/>
          </a:xfrm>
        </p:spPr>
        <p:txBody>
          <a:bodyPr>
            <a:normAutofit/>
          </a:bodyPr>
          <a:lstStyle/>
          <a:p>
            <a:pPr algn="ctr"/>
            <a:r>
              <a:rPr lang="fr-FR" sz="3600" b="1" dirty="0">
                <a:solidFill>
                  <a:srgbClr val="FFFF00"/>
                </a:solidFill>
              </a:rPr>
              <a:t>POUR RAPPEL  </a:t>
            </a:r>
            <a:br>
              <a:rPr lang="fr-FR" b="1" dirty="0"/>
            </a:br>
            <a:br>
              <a:rPr lang="fr-FR" b="1" dirty="0"/>
            </a:br>
            <a:r>
              <a:rPr lang="fr-FR" b="1" dirty="0"/>
              <a:t>LE DARD D’UN FRELON ASIATIQUE EST LISSE ET MESURE ENVIRON 6 MM;</a:t>
            </a:r>
            <a:br>
              <a:rPr lang="fr-FR" b="1" dirty="0"/>
            </a:br>
            <a:br>
              <a:rPr lang="fr-FR" b="1" dirty="0"/>
            </a:br>
            <a:r>
              <a:rPr lang="fr-FR" b="1" dirty="0"/>
              <a:t>Comme toutes guêpes et autres frelons</a:t>
            </a:r>
            <a:br>
              <a:rPr lang="fr-FR" b="1" dirty="0"/>
            </a:br>
            <a:r>
              <a:rPr lang="fr-FR" b="1" dirty="0"/>
              <a:t>le frelon asiatique peut piquer plusieurs fois d’affilée !</a:t>
            </a:r>
          </a:p>
        </p:txBody>
      </p:sp>
    </p:spTree>
    <p:extLst>
      <p:ext uri="{BB962C8B-B14F-4D97-AF65-F5344CB8AC3E}">
        <p14:creationId xmlns:p14="http://schemas.microsoft.com/office/powerpoint/2010/main" val="253630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64B6A1-111B-DFD4-EE11-815DED9DFDB6}"/>
              </a:ext>
            </a:extLst>
          </p:cNvPr>
          <p:cNvSpPr>
            <a:spLocks noGrp="1"/>
          </p:cNvSpPr>
          <p:nvPr>
            <p:ph type="title"/>
          </p:nvPr>
        </p:nvSpPr>
        <p:spPr>
          <a:xfrm>
            <a:off x="1033258" y="0"/>
            <a:ext cx="9905998" cy="865239"/>
          </a:xfrm>
        </p:spPr>
        <p:txBody>
          <a:bodyPr>
            <a:normAutofit/>
          </a:bodyPr>
          <a:lstStyle/>
          <a:p>
            <a:pPr algn="ctr"/>
            <a:r>
              <a:rPr lang="fr-FR" sz="4000" b="1" dirty="0"/>
              <a:t>LA CROISSANCE DU DANGER</a:t>
            </a:r>
          </a:p>
        </p:txBody>
      </p:sp>
      <p:sp>
        <p:nvSpPr>
          <p:cNvPr id="3" name="Espace réservé du contenu 2">
            <a:extLst>
              <a:ext uri="{FF2B5EF4-FFF2-40B4-BE49-F238E27FC236}">
                <a16:creationId xmlns:a16="http://schemas.microsoft.com/office/drawing/2014/main" id="{D8731D89-536B-B38E-86B5-28A80AA5334B}"/>
              </a:ext>
            </a:extLst>
          </p:cNvPr>
          <p:cNvSpPr>
            <a:spLocks noGrp="1"/>
          </p:cNvSpPr>
          <p:nvPr>
            <p:ph idx="1"/>
          </p:nvPr>
        </p:nvSpPr>
        <p:spPr>
          <a:xfrm>
            <a:off x="138523" y="865239"/>
            <a:ext cx="11807672" cy="5992761"/>
          </a:xfrm>
        </p:spPr>
        <p:txBody>
          <a:bodyPr>
            <a:normAutofit/>
          </a:bodyPr>
          <a:lstStyle/>
          <a:p>
            <a:r>
              <a:rPr lang="fr-FR" sz="2800" b="1" dirty="0"/>
              <a:t>Tant que l’on ne s’approche pas du nid à moins de 10 m que l’on touche le nid, que l’on touche ou choque le support du nid le frelon asiatique  n’attaque pas délibérément.</a:t>
            </a:r>
          </a:p>
          <a:p>
            <a:endParaRPr lang="fr-FR" sz="1400" dirty="0"/>
          </a:p>
          <a:p>
            <a:r>
              <a:rPr lang="fr-FR" sz="2800" b="1" dirty="0"/>
              <a:t>A proximité d’un nid de frelon asiatique ne pas faire de grands gestes brusques, courir en frappant le sol surtout si le nid est au sol. S’éloigner calmement  sans frapper le sol  ( Vibrations) et se maintenir a bonne distance.</a:t>
            </a:r>
          </a:p>
          <a:p>
            <a:endParaRPr lang="fr-FR" sz="1400" b="1" dirty="0"/>
          </a:p>
          <a:p>
            <a:r>
              <a:rPr lang="fr-FR" sz="2800" b="1" dirty="0"/>
              <a:t>Observations et anticipations avant tout travaux extérieurs ou pénétrer dans un local peut usité, cabanon, évite  de se mettre en danger</a:t>
            </a:r>
          </a:p>
          <a:p>
            <a:endParaRPr lang="fr-FR" sz="2800" b="1" dirty="0"/>
          </a:p>
          <a:p>
            <a:endParaRPr lang="fr-FR" dirty="0"/>
          </a:p>
        </p:txBody>
      </p:sp>
    </p:spTree>
    <p:extLst>
      <p:ext uri="{BB962C8B-B14F-4D97-AF65-F5344CB8AC3E}">
        <p14:creationId xmlns:p14="http://schemas.microsoft.com/office/powerpoint/2010/main" val="175530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2BF39-8414-39D0-78A6-18CE57380A1C}"/>
              </a:ext>
            </a:extLst>
          </p:cNvPr>
          <p:cNvSpPr>
            <a:spLocks noGrp="1"/>
          </p:cNvSpPr>
          <p:nvPr>
            <p:ph type="title"/>
          </p:nvPr>
        </p:nvSpPr>
        <p:spPr>
          <a:xfrm>
            <a:off x="1141413" y="114300"/>
            <a:ext cx="9905998" cy="672281"/>
          </a:xfrm>
        </p:spPr>
        <p:txBody>
          <a:bodyPr/>
          <a:lstStyle/>
          <a:p>
            <a:pPr algn="ctr"/>
            <a:r>
              <a:rPr lang="fr-FR" b="1" dirty="0"/>
              <a:t>LOCALISATION DE LA OU DES PIQÛRES !</a:t>
            </a:r>
          </a:p>
        </p:txBody>
      </p:sp>
      <p:sp>
        <p:nvSpPr>
          <p:cNvPr id="3" name="Espace réservé du contenu 2">
            <a:extLst>
              <a:ext uri="{FF2B5EF4-FFF2-40B4-BE49-F238E27FC236}">
                <a16:creationId xmlns:a16="http://schemas.microsoft.com/office/drawing/2014/main" id="{748E3313-5687-8A8C-4E5F-B28640072826}"/>
              </a:ext>
            </a:extLst>
          </p:cNvPr>
          <p:cNvSpPr>
            <a:spLocks noGrp="1"/>
          </p:cNvSpPr>
          <p:nvPr>
            <p:ph idx="1"/>
          </p:nvPr>
        </p:nvSpPr>
        <p:spPr>
          <a:xfrm>
            <a:off x="177852" y="1241322"/>
            <a:ext cx="6753890" cy="5616678"/>
          </a:xfrm>
        </p:spPr>
        <p:txBody>
          <a:bodyPr>
            <a:normAutofit fontScale="85000" lnSpcReduction="20000"/>
          </a:bodyPr>
          <a:lstStyle/>
          <a:p>
            <a:r>
              <a:rPr lang="fr-FR" sz="2800" b="1" dirty="0"/>
              <a:t>Bras / jambes   douleur vive brûlure aigue  Formation rapide d’un œdème rougeâtre</a:t>
            </a:r>
          </a:p>
          <a:p>
            <a:endParaRPr lang="fr-FR" sz="2800" b="1" dirty="0"/>
          </a:p>
          <a:p>
            <a:r>
              <a:rPr lang="fr-FR" sz="2800" b="1" dirty="0"/>
              <a:t>Rester vigilant si l’œdème rougeâtre</a:t>
            </a:r>
          </a:p>
          <a:p>
            <a:pPr marL="0" indent="0">
              <a:buNone/>
            </a:pPr>
            <a:r>
              <a:rPr lang="fr-FR" sz="2800" b="1" dirty="0"/>
              <a:t> migre vers ou sur d‘autres parties du corps dans l’heure qui suit la piqûre, Il faut consulter  rapidement un médecin, les urgences.</a:t>
            </a:r>
          </a:p>
          <a:p>
            <a:pPr marL="0" indent="0">
              <a:buNone/>
            </a:pPr>
            <a:endParaRPr lang="fr-FR" sz="2800" b="1" dirty="0"/>
          </a:p>
          <a:p>
            <a:pPr marL="0" indent="0">
              <a:buNone/>
            </a:pPr>
            <a:r>
              <a:rPr lang="fr-FR" sz="2800" b="1" dirty="0"/>
              <a:t>Les piqûres à la face, oreilles, lèvres, joues, menton, cou sont plus vite impactantes et ont  des conséquences plus rapidement gravissimes.</a:t>
            </a:r>
          </a:p>
          <a:p>
            <a:pPr marL="0" indent="0">
              <a:buNone/>
            </a:pPr>
            <a:r>
              <a:rPr lang="fr-FR" sz="2800" b="1" dirty="0"/>
              <a:t>L’œdème interne peut obturer les voies respiratoires, comprimer une artère jugulaire, gonfler la  langue et toutes les parois ORL ,,,,</a:t>
            </a:r>
          </a:p>
          <a:p>
            <a:pPr marL="0" indent="0">
              <a:buNone/>
            </a:pPr>
            <a:endParaRPr lang="fr-FR" sz="2800" b="1" dirty="0"/>
          </a:p>
        </p:txBody>
      </p:sp>
      <p:pic>
        <p:nvPicPr>
          <p:cNvPr id="4" name="Image 3">
            <a:extLst>
              <a:ext uri="{FF2B5EF4-FFF2-40B4-BE49-F238E27FC236}">
                <a16:creationId xmlns:a16="http://schemas.microsoft.com/office/drawing/2014/main" id="{841B8D35-8D15-D97E-D5A7-47601A70BD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1446" y="1404698"/>
            <a:ext cx="5281896" cy="3521264"/>
          </a:xfrm>
          <a:prstGeom prst="rect">
            <a:avLst/>
          </a:prstGeom>
        </p:spPr>
      </p:pic>
    </p:spTree>
    <p:extLst>
      <p:ext uri="{BB962C8B-B14F-4D97-AF65-F5344CB8AC3E}">
        <p14:creationId xmlns:p14="http://schemas.microsoft.com/office/powerpoint/2010/main" val="2060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F37E45-37E8-13AA-6DAC-9F7E63E365ED}"/>
              </a:ext>
            </a:extLst>
          </p:cNvPr>
          <p:cNvSpPr>
            <a:spLocks noGrp="1"/>
          </p:cNvSpPr>
          <p:nvPr>
            <p:ph idx="1"/>
          </p:nvPr>
        </p:nvSpPr>
        <p:spPr>
          <a:xfrm>
            <a:off x="305671" y="245806"/>
            <a:ext cx="9497090" cy="6538452"/>
          </a:xfrm>
        </p:spPr>
        <p:txBody>
          <a:bodyPr>
            <a:normAutofit lnSpcReduction="10000"/>
          </a:bodyPr>
          <a:lstStyle/>
          <a:p>
            <a:pPr marL="0" indent="0">
              <a:buNone/>
            </a:pPr>
            <a:r>
              <a:rPr lang="fr-FR" sz="2400" b="1" dirty="0"/>
              <a:t>Si on dispose d’un </a:t>
            </a:r>
            <a:r>
              <a:rPr lang="fr-FR" sz="2400" b="1" dirty="0" err="1">
                <a:solidFill>
                  <a:srgbClr val="FFFF00"/>
                </a:solidFill>
              </a:rPr>
              <a:t>aspivenin</a:t>
            </a:r>
            <a:r>
              <a:rPr lang="fr-FR" sz="2400" b="1" dirty="0">
                <a:solidFill>
                  <a:srgbClr val="FFFF00"/>
                </a:solidFill>
              </a:rPr>
              <a:t> </a:t>
            </a:r>
            <a:r>
              <a:rPr lang="fr-FR" sz="2400" b="1" dirty="0"/>
              <a:t>on peut l’utiliser pour diminuer la charge toxique.</a:t>
            </a:r>
          </a:p>
          <a:p>
            <a:pPr marL="0" indent="0">
              <a:buNone/>
            </a:pPr>
            <a:r>
              <a:rPr lang="fr-FR" sz="2400" b="1" dirty="0"/>
              <a:t> </a:t>
            </a:r>
            <a:r>
              <a:rPr lang="fr-FR" sz="2400" b="1" dirty="0">
                <a:solidFill>
                  <a:srgbClr val="FFFF00"/>
                </a:solidFill>
              </a:rPr>
              <a:t>Mais dans les 1 à 2  minutes qui suivent la piqûre</a:t>
            </a:r>
            <a:br>
              <a:rPr lang="fr-FR" sz="2400" b="1" dirty="0"/>
            </a:br>
            <a:br>
              <a:rPr lang="fr-FR" sz="2400" b="1" dirty="0"/>
            </a:br>
            <a:r>
              <a:rPr lang="fr-FR" sz="2400" b="1" dirty="0"/>
              <a:t>Le rayonnement d’une source de chaleur très chaude à proximité de la piqûre dégrade la  toxicité du venin. Le venin est thermosensible on dit qu’il est thermolabile.</a:t>
            </a:r>
          </a:p>
          <a:p>
            <a:pPr marL="0" indent="0">
              <a:buNone/>
            </a:pPr>
            <a:endParaRPr lang="fr-FR" sz="2400" b="1" dirty="0"/>
          </a:p>
          <a:p>
            <a:pPr marL="0" indent="0">
              <a:buNone/>
            </a:pPr>
            <a:r>
              <a:rPr lang="fr-FR" sz="2400" b="1" dirty="0"/>
              <a:t>Un bon réflexe désinfecter la piqûre avec une solution antiseptique</a:t>
            </a:r>
          </a:p>
          <a:p>
            <a:pPr marL="0" indent="0">
              <a:buNone/>
            </a:pPr>
            <a:endParaRPr lang="fr-FR" sz="2400" b="1" dirty="0"/>
          </a:p>
          <a:p>
            <a:pPr marL="0" indent="0">
              <a:buNone/>
            </a:pPr>
            <a:r>
              <a:rPr lang="fr-FR" sz="2400" b="1" dirty="0"/>
              <a:t>Ensuite pour calmer l’effet de brûlure ressentie poser une compresse froide ( poche de glaçons) sur la piqûre</a:t>
            </a:r>
          </a:p>
          <a:p>
            <a:pPr marL="0" indent="0">
              <a:buNone/>
            </a:pPr>
            <a:endParaRPr lang="fr-FR" sz="2400" b="1" dirty="0"/>
          </a:p>
          <a:p>
            <a:pPr marL="0" indent="0">
              <a:buNone/>
            </a:pPr>
            <a:r>
              <a:rPr lang="fr-FR" sz="2400" b="1" dirty="0"/>
              <a:t>Si piqûre à la main  aux avant-bras  Retirer toute bague, alliance, bracelets si portés, car l’œdème en gonflant peut  les faire devenir  garrot . Arrêt de la circulation sanguine !!!</a:t>
            </a:r>
          </a:p>
          <a:p>
            <a:pPr marL="0" indent="0">
              <a:buNone/>
            </a:pPr>
            <a:endParaRPr lang="fr-FR" sz="2400" b="1" dirty="0"/>
          </a:p>
        </p:txBody>
      </p:sp>
      <p:pic>
        <p:nvPicPr>
          <p:cNvPr id="5" name="Image 4">
            <a:extLst>
              <a:ext uri="{FF2B5EF4-FFF2-40B4-BE49-F238E27FC236}">
                <a16:creationId xmlns:a16="http://schemas.microsoft.com/office/drawing/2014/main" id="{BD15C6B4-3FF1-3082-1A08-71ED4AFE8E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43703" y="0"/>
            <a:ext cx="2448297" cy="2387089"/>
          </a:xfrm>
          <a:prstGeom prst="rect">
            <a:avLst/>
          </a:prstGeom>
        </p:spPr>
      </p:pic>
    </p:spTree>
    <p:extLst>
      <p:ext uri="{BB962C8B-B14F-4D97-AF65-F5344CB8AC3E}">
        <p14:creationId xmlns:p14="http://schemas.microsoft.com/office/powerpoint/2010/main" val="31621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83B0952-6C22-8700-15F3-17C3DF9C91BE}"/>
              </a:ext>
            </a:extLst>
          </p:cNvPr>
          <p:cNvPicPr>
            <a:picLocks noChangeAspect="1"/>
          </p:cNvPicPr>
          <p:nvPr/>
        </p:nvPicPr>
        <p:blipFill>
          <a:blip r:embed="rId2"/>
          <a:stretch>
            <a:fillRect/>
          </a:stretch>
        </p:blipFill>
        <p:spPr>
          <a:xfrm>
            <a:off x="1150374" y="171348"/>
            <a:ext cx="9910916" cy="6502402"/>
          </a:xfrm>
          <a:prstGeom prst="rect">
            <a:avLst/>
          </a:prstGeom>
        </p:spPr>
      </p:pic>
    </p:spTree>
    <p:extLst>
      <p:ext uri="{BB962C8B-B14F-4D97-AF65-F5344CB8AC3E}">
        <p14:creationId xmlns:p14="http://schemas.microsoft.com/office/powerpoint/2010/main" val="1368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BBF9E-20BB-1DDE-0729-C9BBFA866CFF}"/>
              </a:ext>
            </a:extLst>
          </p:cNvPr>
          <p:cNvSpPr>
            <a:spLocks noGrp="1"/>
          </p:cNvSpPr>
          <p:nvPr>
            <p:ph type="title"/>
          </p:nvPr>
        </p:nvSpPr>
        <p:spPr>
          <a:xfrm>
            <a:off x="0" y="0"/>
            <a:ext cx="12192000" cy="688258"/>
          </a:xfrm>
        </p:spPr>
        <p:txBody>
          <a:bodyPr>
            <a:normAutofit fontScale="90000"/>
          </a:bodyPr>
          <a:lstStyle/>
          <a:p>
            <a:pPr algn="ctr"/>
            <a:r>
              <a:rPr lang="fr-FR" b="1" dirty="0">
                <a:solidFill>
                  <a:srgbClr val="FFFF00"/>
                </a:solidFill>
                <a:effectLst/>
              </a:rPr>
              <a:t>Comment soulager la douleur d’une piqûre de frelon ?</a:t>
            </a:r>
            <a:endParaRPr lang="fr-FR" dirty="0">
              <a:solidFill>
                <a:srgbClr val="FFFF00"/>
              </a:solidFill>
              <a:effectLst/>
            </a:endParaRPr>
          </a:p>
        </p:txBody>
      </p:sp>
      <p:sp>
        <p:nvSpPr>
          <p:cNvPr id="3" name="Espace réservé du contenu 2">
            <a:extLst>
              <a:ext uri="{FF2B5EF4-FFF2-40B4-BE49-F238E27FC236}">
                <a16:creationId xmlns:a16="http://schemas.microsoft.com/office/drawing/2014/main" id="{D15EFB7F-93C3-A57D-736E-DD008FF35056}"/>
              </a:ext>
            </a:extLst>
          </p:cNvPr>
          <p:cNvSpPr>
            <a:spLocks noGrp="1"/>
          </p:cNvSpPr>
          <p:nvPr>
            <p:ph idx="1"/>
          </p:nvPr>
        </p:nvSpPr>
        <p:spPr>
          <a:xfrm>
            <a:off x="295838" y="956187"/>
            <a:ext cx="11817503" cy="5798574"/>
          </a:xfrm>
        </p:spPr>
        <p:txBody>
          <a:bodyPr>
            <a:normAutofit/>
          </a:bodyPr>
          <a:lstStyle/>
          <a:p>
            <a:r>
              <a:rPr lang="fr-FR" sz="2400" b="1" dirty="0">
                <a:effectLst/>
              </a:rPr>
              <a:t>Pour atténuer une réaction locale après une piqûre de frelon, il est recommandé d’appliquer du froid, par exemple une glace enveloppée dans un tissu, pour réduire le gonflement et la sensation de brûlure. </a:t>
            </a:r>
          </a:p>
          <a:p>
            <a:endParaRPr lang="fr-FR" sz="2400" b="1" dirty="0">
              <a:effectLst/>
            </a:endParaRPr>
          </a:p>
          <a:p>
            <a:r>
              <a:rPr lang="fr-FR" sz="2400" b="1" dirty="0">
                <a:effectLst/>
              </a:rPr>
              <a:t>Une pâte faite avec du bicarbonate de soude et un peu d’eau peut également être déposée sur la zone touchée pour neutraliser une partie du venin. </a:t>
            </a:r>
          </a:p>
          <a:p>
            <a:endParaRPr lang="fr-FR" sz="2400" b="1" dirty="0">
              <a:effectLst/>
            </a:endParaRPr>
          </a:p>
          <a:p>
            <a:r>
              <a:rPr lang="fr-FR" sz="2400" b="1" dirty="0">
                <a:effectLst/>
              </a:rPr>
              <a:t>En cas de douleur intense, la prise d’un antidouleur classique comme le paracétamol peut aider à soulager la douleur. Ces gestes simples permettent souvent de limiter l’inconfort lié à la piqûre.</a:t>
            </a:r>
          </a:p>
          <a:p>
            <a:endParaRPr lang="fr-FR" sz="2400" b="1" dirty="0">
              <a:effectLst/>
            </a:endParaRPr>
          </a:p>
          <a:p>
            <a:r>
              <a:rPr lang="fr-FR" sz="2400" b="1" dirty="0">
                <a:effectLst/>
              </a:rPr>
              <a:t> Toutefois, en cas de réaction sévère ou généralisée, il est impératif de consulter un médecin rapidement.</a:t>
            </a:r>
          </a:p>
        </p:txBody>
      </p:sp>
    </p:spTree>
    <p:extLst>
      <p:ext uri="{BB962C8B-B14F-4D97-AF65-F5344CB8AC3E}">
        <p14:creationId xmlns:p14="http://schemas.microsoft.com/office/powerpoint/2010/main" val="183282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24DE6-EFF4-0DA7-4100-70AE73C95900}"/>
              </a:ext>
            </a:extLst>
          </p:cNvPr>
          <p:cNvSpPr>
            <a:spLocks noGrp="1"/>
          </p:cNvSpPr>
          <p:nvPr>
            <p:ph type="title"/>
          </p:nvPr>
        </p:nvSpPr>
        <p:spPr>
          <a:xfrm>
            <a:off x="186814" y="0"/>
            <a:ext cx="11444748" cy="6715431"/>
          </a:xfrm>
        </p:spPr>
        <p:txBody>
          <a:bodyPr>
            <a:normAutofit fontScale="90000"/>
          </a:bodyPr>
          <a:lstStyle/>
          <a:p>
            <a:pPr algn="ctr"/>
            <a:r>
              <a:rPr lang="fr-FR" sz="4000" b="1" dirty="0"/>
              <a:t>QUAND FAUT-IL S’INQUIETER ?</a:t>
            </a:r>
            <a:br>
              <a:rPr lang="fr-FR" sz="4000" b="1" dirty="0"/>
            </a:br>
            <a:br>
              <a:rPr lang="fr-FR" sz="4000" b="1" dirty="0"/>
            </a:br>
            <a:r>
              <a:rPr lang="fr-FR" b="1" dirty="0">
                <a:effectLst/>
              </a:rPr>
              <a:t>L’apparition de symptômes allergiques sévères constitue </a:t>
            </a:r>
            <a:r>
              <a:rPr lang="fr-FR" b="1" dirty="0">
                <a:solidFill>
                  <a:srgbClr val="FFFF00"/>
                </a:solidFill>
                <a:effectLst/>
              </a:rPr>
              <a:t>une urgence </a:t>
            </a:r>
            <a:r>
              <a:rPr lang="fr-FR" b="1" dirty="0">
                <a:effectLst/>
              </a:rPr>
              <a:t>: </a:t>
            </a:r>
            <a:br>
              <a:rPr lang="fr-FR" b="1" dirty="0">
                <a:effectLst/>
              </a:rPr>
            </a:br>
            <a:r>
              <a:rPr lang="fr-FR" b="1" dirty="0">
                <a:effectLst/>
              </a:rPr>
              <a:t>difficultés respiratoires, sensation d’étouffement, gonflement de la langue, gonflement du visage ou de la gorge, éruption cutanée étendue ou perte de conscience doivent alerter immédiatement.</a:t>
            </a:r>
            <a:br>
              <a:rPr lang="fr-FR" b="1" dirty="0">
                <a:effectLst/>
              </a:rPr>
            </a:br>
            <a:br>
              <a:rPr lang="fr-FR" sz="1200" b="1" dirty="0"/>
            </a:br>
            <a:br>
              <a:rPr lang="fr-FR" dirty="0"/>
            </a:br>
            <a:r>
              <a:rPr lang="fr-FR" sz="7300" b="1" dirty="0">
                <a:solidFill>
                  <a:srgbClr val="FFFF00"/>
                </a:solidFill>
              </a:rPr>
              <a:t>ALERTEZ  ! </a:t>
            </a:r>
            <a:r>
              <a:rPr lang="fr-FR" dirty="0"/>
              <a:t> </a:t>
            </a:r>
            <a:r>
              <a:rPr lang="fr-FR" sz="7300" b="1" dirty="0">
                <a:solidFill>
                  <a:srgbClr val="FFFF00"/>
                </a:solidFill>
              </a:rPr>
              <a:t>faites le 15</a:t>
            </a:r>
            <a:br>
              <a:rPr lang="fr-FR" sz="7300" b="1" dirty="0">
                <a:solidFill>
                  <a:srgbClr val="FFFF00"/>
                </a:solidFill>
              </a:rPr>
            </a:br>
            <a:endParaRPr lang="fr-FR" b="1" dirty="0">
              <a:solidFill>
                <a:srgbClr val="FFFF00"/>
              </a:solidFill>
            </a:endParaRPr>
          </a:p>
        </p:txBody>
      </p:sp>
    </p:spTree>
    <p:extLst>
      <p:ext uri="{BB962C8B-B14F-4D97-AF65-F5344CB8AC3E}">
        <p14:creationId xmlns:p14="http://schemas.microsoft.com/office/powerpoint/2010/main" val="42205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733EE-DB82-ACC4-B6C9-6C4802AAA7D4}"/>
              </a:ext>
            </a:extLst>
          </p:cNvPr>
          <p:cNvSpPr>
            <a:spLocks noGrp="1"/>
          </p:cNvSpPr>
          <p:nvPr>
            <p:ph type="title"/>
          </p:nvPr>
        </p:nvSpPr>
        <p:spPr>
          <a:xfrm>
            <a:off x="1141413" y="9832"/>
            <a:ext cx="9905998" cy="855407"/>
          </a:xfrm>
        </p:spPr>
        <p:txBody>
          <a:bodyPr/>
          <a:lstStyle/>
          <a:p>
            <a:pPr algn="ctr"/>
            <a:r>
              <a:rPr lang="fr-FR" b="1" dirty="0"/>
              <a:t>En cas de choc anaphylactique !</a:t>
            </a:r>
          </a:p>
        </p:txBody>
      </p:sp>
      <p:sp>
        <p:nvSpPr>
          <p:cNvPr id="3" name="Espace réservé du contenu 2">
            <a:extLst>
              <a:ext uri="{FF2B5EF4-FFF2-40B4-BE49-F238E27FC236}">
                <a16:creationId xmlns:a16="http://schemas.microsoft.com/office/drawing/2014/main" id="{B1E9B906-93C6-27CE-94BD-86288142F2B0}"/>
              </a:ext>
            </a:extLst>
          </p:cNvPr>
          <p:cNvSpPr>
            <a:spLocks noGrp="1"/>
          </p:cNvSpPr>
          <p:nvPr>
            <p:ph idx="1"/>
          </p:nvPr>
        </p:nvSpPr>
        <p:spPr>
          <a:xfrm>
            <a:off x="99193" y="1103670"/>
            <a:ext cx="12092807" cy="5395453"/>
          </a:xfrm>
        </p:spPr>
        <p:txBody>
          <a:bodyPr>
            <a:normAutofit/>
          </a:bodyPr>
          <a:lstStyle/>
          <a:p>
            <a:pPr marL="0" indent="0">
              <a:buNone/>
            </a:pPr>
            <a:r>
              <a:rPr lang="fr-FR" sz="2400" b="1" dirty="0"/>
              <a:t>Si convulsion et syncope surviennent rapidement après la piqûre  et après avoir éloigner la victime autant que faire se peut de la zone d’attaque </a:t>
            </a:r>
          </a:p>
          <a:p>
            <a:pPr marL="0" indent="0" algn="ctr">
              <a:buNone/>
            </a:pPr>
            <a:r>
              <a:rPr lang="fr-FR" sz="2400" b="1" dirty="0"/>
              <a:t> </a:t>
            </a:r>
            <a:r>
              <a:rPr lang="fr-FR" sz="3200" b="1" dirty="0">
                <a:solidFill>
                  <a:srgbClr val="FFFF00"/>
                </a:solidFill>
              </a:rPr>
              <a:t>appliquer les gestes de premiers secours,</a:t>
            </a:r>
            <a:endParaRPr lang="fr-FR" sz="2400" b="1" dirty="0">
              <a:solidFill>
                <a:srgbClr val="FFFF00"/>
              </a:solidFill>
            </a:endParaRPr>
          </a:p>
          <a:p>
            <a:endParaRPr lang="fr-FR" dirty="0"/>
          </a:p>
          <a:p>
            <a:pPr marL="0" indent="0">
              <a:buNone/>
            </a:pPr>
            <a:r>
              <a:rPr lang="fr-FR" sz="2800" b="1" dirty="0">
                <a:solidFill>
                  <a:srgbClr val="FFFF00"/>
                </a:solidFill>
              </a:rPr>
              <a:t>Alerter ou faire alerter  15  : renseigner lieu, position, âge  si connu et sexe de la victime, décrire les symptômes observés et évolutions, répondre aux questions.</a:t>
            </a:r>
          </a:p>
          <a:p>
            <a:pPr marL="0" indent="0">
              <a:buNone/>
            </a:pPr>
            <a:endParaRPr lang="fr-FR" sz="2800" b="1" dirty="0"/>
          </a:p>
        </p:txBody>
      </p:sp>
    </p:spTree>
    <p:extLst>
      <p:ext uri="{BB962C8B-B14F-4D97-AF65-F5344CB8AC3E}">
        <p14:creationId xmlns:p14="http://schemas.microsoft.com/office/powerpoint/2010/main" val="24742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{551B6771-F9D9-42E5-B2A5-DDABD4A92E37}TF5e103eea-be93-4576-ae9c-3ecc0de701e7c897cbde-c554ee7b2231</Template>
  <TotalTime>88</TotalTime>
  <Words>702</Words>
  <Application>Microsoft Office PowerPoint</Application>
  <PresentationFormat>Grand écran</PresentationFormat>
  <Paragraphs>49</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Aptos</vt:lpstr>
      <vt:lpstr>Arial</vt:lpstr>
      <vt:lpstr>Century Gothic</vt:lpstr>
      <vt:lpstr>Maillage</vt:lpstr>
      <vt:lpstr>4-Aie ! Je suis me suis fait piqué !</vt:lpstr>
      <vt:lpstr>POUR RAPPEL    LE DARD D’UN FRELON ASIATIQUE EST LISSE ET MESURE ENVIRON 6 MM;  Comme toutes guêpes et autres frelons le frelon asiatique peut piquer plusieurs fois d’affilée !</vt:lpstr>
      <vt:lpstr>LA CROISSANCE DU DANGER</vt:lpstr>
      <vt:lpstr>LOCALISATION DE LA OU DES PIQÛRES !</vt:lpstr>
      <vt:lpstr>Présentation PowerPoint</vt:lpstr>
      <vt:lpstr>Présentation PowerPoint</vt:lpstr>
      <vt:lpstr>Comment soulager la douleur d’une piqûre de frelon ?</vt:lpstr>
      <vt:lpstr>QUAND FAUT-IL S’INQUIETER ?  L’apparition de symptômes allergiques sévères constitue une urgence :  difficultés respiratoires, sensation d’étouffement, gonflement de la langue, gonflement du visage ou de la gorge, éruption cutanée étendue ou perte de conscience doivent alerter immédiatement.   ALERTEZ  !  faites le 15 </vt:lpstr>
      <vt:lpstr>En cas de choc anaphylactique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BIELLE</dc:creator>
  <cp:lastModifiedBy>MARC BIELLE</cp:lastModifiedBy>
  <cp:revision>2</cp:revision>
  <dcterms:created xsi:type="dcterms:W3CDTF">2026-03-05T16:39:18Z</dcterms:created>
  <dcterms:modified xsi:type="dcterms:W3CDTF">2026-04-12T20:56:09Z</dcterms:modified>
</cp:coreProperties>
</file>